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A1A2E"/>
        </a:solidFill>
        <a:effectLst/>
      </p:bgPr>
    </p:bg>
    <p:spTree>
      <p:nvGrpSpPr>
        <p:cNvPr id="1" name=""/>
        <p:cNvGrpSpPr/>
        <p:nvPr/>
      </p:nvGrpSpPr>
      <p:grpSpPr/>
      <p:sp>
        <p:nvSpPr>
          <p:cNvPr id="2" name="Rectangle 1"/>
          <p:cNvSpPr/>
          <p:nvPr/>
        </p:nvSpPr>
        <p:spPr>
          <a:xfrm>
            <a:off x="0" y="0"/>
            <a:ext cx="12191695" cy="54864"/>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371600" y="1828800"/>
            <a:ext cx="9144000" cy="1097280"/>
          </a:xfrm>
          <a:prstGeom prst="rect">
            <a:avLst/>
          </a:prstGeom>
          <a:noFill/>
        </p:spPr>
        <p:txBody>
          <a:bodyPr wrap="square">
            <a:spAutoFit/>
          </a:bodyPr>
          <a:lstStyle/>
          <a:p>
            <a:pPr algn="ctr">
              <a:defRPr sz="4800" b="1">
                <a:solidFill>
                  <a:srgbClr val="FFFFFF"/>
                </a:solidFill>
                <a:latin typeface="Calibri"/>
              </a:defRPr>
            </a:pPr>
            <a:r>
              <a:t>Website Workshop</a:t>
            </a:r>
          </a:p>
        </p:txBody>
      </p:sp>
      <p:sp>
        <p:nvSpPr>
          <p:cNvPr id="4" name="TextBox 3"/>
          <p:cNvSpPr txBox="1"/>
          <p:nvPr/>
        </p:nvSpPr>
        <p:spPr>
          <a:xfrm>
            <a:off x="1828800" y="3017520"/>
            <a:ext cx="8229600" cy="548640"/>
          </a:xfrm>
          <a:prstGeom prst="rect">
            <a:avLst/>
          </a:prstGeom>
          <a:noFill/>
        </p:spPr>
        <p:txBody>
          <a:bodyPr wrap="square">
            <a:spAutoFit/>
          </a:bodyPr>
          <a:lstStyle/>
          <a:p>
            <a:pPr algn="ctr">
              <a:defRPr sz="2400" b="0">
                <a:solidFill>
                  <a:srgbClr val="999999"/>
                </a:solidFill>
                <a:latin typeface="Calibri"/>
              </a:defRPr>
            </a:pPr>
            <a:r>
              <a:t>Discovery Questionnaire &amp; Build Process</a:t>
            </a:r>
          </a:p>
        </p:txBody>
      </p:sp>
      <p:sp>
        <p:nvSpPr>
          <p:cNvPr id="5" name="TextBox 4"/>
          <p:cNvSpPr txBox="1"/>
          <p:nvPr/>
        </p:nvSpPr>
        <p:spPr>
          <a:xfrm>
            <a:off x="1828800" y="4114800"/>
            <a:ext cx="8229600" cy="457200"/>
          </a:xfrm>
          <a:prstGeom prst="rect">
            <a:avLst/>
          </a:prstGeom>
          <a:noFill/>
        </p:spPr>
        <p:txBody>
          <a:bodyPr wrap="square">
            <a:spAutoFit/>
          </a:bodyPr>
          <a:lstStyle/>
          <a:p>
            <a:pPr algn="ctr">
              <a:defRPr sz="1600" b="0">
                <a:solidFill>
                  <a:srgbClr val="007AFF"/>
                </a:solidFill>
                <a:latin typeface="Calibri"/>
              </a:defRPr>
            </a:pPr>
            <a:r>
              <a:t>Thomas Kelly — Agency OS</a:t>
            </a:r>
          </a:p>
        </p:txBody>
      </p:sp>
      <p:sp>
        <p:nvSpPr>
          <p:cNvPr id="6" name="Rectangle 5"/>
          <p:cNvSpPr/>
          <p:nvPr/>
        </p:nvSpPr>
        <p:spPr>
          <a:xfrm>
            <a:off x="5029200" y="5029200"/>
            <a:ext cx="2133295" cy="36576"/>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54864" cy="685800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31520" y="365760"/>
            <a:ext cx="4572000" cy="548640"/>
          </a:xfrm>
          <a:prstGeom prst="rect">
            <a:avLst/>
          </a:prstGeom>
          <a:noFill/>
        </p:spPr>
        <p:txBody>
          <a:bodyPr wrap="square">
            <a:spAutoFit/>
          </a:bodyPr>
          <a:lstStyle/>
          <a:p>
            <a:pPr algn="l">
              <a:defRPr sz="3200" b="1">
                <a:solidFill>
                  <a:srgbClr val="0B1F2C"/>
                </a:solidFill>
                <a:latin typeface="Calibri"/>
              </a:defRPr>
            </a:pPr>
            <a:r>
              <a:t>Your Audience — How They Find You</a:t>
            </a:r>
          </a:p>
        </p:txBody>
      </p:sp>
      <p:sp>
        <p:nvSpPr>
          <p:cNvPr id="4" name="TextBox 3"/>
          <p:cNvSpPr txBox="1"/>
          <p:nvPr/>
        </p:nvSpPr>
        <p:spPr>
          <a:xfrm>
            <a:off x="731520" y="1097280"/>
            <a:ext cx="10058400" cy="5029200"/>
          </a:xfrm>
          <a:prstGeom prst="rect">
            <a:avLst/>
          </a:prstGeom>
          <a:noFill/>
        </p:spPr>
        <p:txBody>
          <a:bodyPr wrap="square">
            <a:spAutoFit/>
          </a:bodyPr>
          <a:lstStyle/>
          <a:p>
            <a:pPr>
              <a:spcAft>
                <a:spcPts val="840"/>
              </a:spcAft>
              <a:defRPr sz="1400">
                <a:solidFill>
                  <a:srgbClr val="2D2D2D"/>
                </a:solidFill>
                <a:latin typeface="Calibri"/>
              </a:defRPr>
            </a:pPr>
            <a:r>
              <a:t>How do customers currently find you? (Google, word of mouth, social media, ads, referrals)</a:t>
            </a:r>
          </a:p>
          <a:p>
            <a:pPr>
              <a:spcAft>
                <a:spcPts val="840"/>
              </a:spcAft>
              <a:defRPr sz="1400">
                <a:solidFill>
                  <a:srgbClr val="2D2D2D"/>
                </a:solidFill>
                <a:latin typeface="Calibri"/>
              </a:defRPr>
            </a:pPr>
            <a:r>
              <a:t>In a general sense, how have people heard about you?</a:t>
            </a:r>
          </a:p>
          <a:p>
            <a:pPr>
              <a:spcAft>
                <a:spcPts val="840"/>
              </a:spcAft>
              <a:defRPr sz="1400">
                <a:solidFill>
                  <a:srgbClr val="2D2D2D"/>
                </a:solidFill>
                <a:latin typeface="Calibri"/>
              </a:defRPr>
            </a:pPr>
            <a:r>
              <a:t>How educated are people when they make first contact?</a:t>
            </a:r>
          </a:p>
          <a:p>
            <a:pPr>
              <a:spcAft>
                <a:spcPts val="840"/>
              </a:spcAft>
              <a:defRPr sz="1400">
                <a:solidFill>
                  <a:srgbClr val="2D2D2D"/>
                </a:solidFill>
                <a:latin typeface="Calibri"/>
              </a:defRPr>
            </a:pPr>
            <a:r>
              <a:t>   Do you want the website to do more (or less) of the work in educating them?</a:t>
            </a:r>
          </a:p>
          <a:p>
            <a:pPr>
              <a:spcAft>
                <a:spcPts val="840"/>
              </a:spcAft>
              <a:defRPr sz="1400">
                <a:solidFill>
                  <a:srgbClr val="2D2D2D"/>
                </a:solidFill>
                <a:latin typeface="Calibri"/>
              </a:defRPr>
            </a:pPr>
            <a:r>
              <a:t>How do they like to make contact? (Phone, email, form, WhatsApp, walk-in)</a:t>
            </a:r>
          </a:p>
          <a:p>
            <a:pPr>
              <a:spcAft>
                <a:spcPts val="840"/>
              </a:spcAft>
              <a:defRPr sz="1400">
                <a:solidFill>
                  <a:srgbClr val="2D2D2D"/>
                </a:solidFill>
                <a:latin typeface="Calibri"/>
              </a:defRPr>
            </a:pPr>
            <a:r>
              <a:t>What's the best contact method for your team?</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B1F2C"/>
        </a:solidFill>
        <a:effectLst/>
      </p:bgPr>
    </p:bg>
    <p:spTree>
      <p:nvGrpSpPr>
        <p:cNvPr id="1" name=""/>
        <p:cNvGrpSpPr/>
        <p:nvPr/>
      </p:nvGrpSpPr>
      <p:grpSpPr/>
      <p:sp>
        <p:nvSpPr>
          <p:cNvPr id="2" name="TextBox 1"/>
          <p:cNvSpPr txBox="1"/>
          <p:nvPr/>
        </p:nvSpPr>
        <p:spPr>
          <a:xfrm>
            <a:off x="1371600" y="2286000"/>
            <a:ext cx="9144000" cy="1097280"/>
          </a:xfrm>
          <a:prstGeom prst="rect">
            <a:avLst/>
          </a:prstGeom>
          <a:noFill/>
        </p:spPr>
        <p:txBody>
          <a:bodyPr wrap="square">
            <a:spAutoFit/>
          </a:bodyPr>
          <a:lstStyle/>
          <a:p>
            <a:pPr algn="l">
              <a:defRPr sz="4400" b="1">
                <a:solidFill>
                  <a:srgbClr val="FFFFFF"/>
                </a:solidFill>
                <a:latin typeface="Calibri"/>
              </a:defRPr>
            </a:pPr>
            <a:r>
              <a:t>Your Brand</a:t>
            </a:r>
          </a:p>
        </p:txBody>
      </p:sp>
      <p:sp>
        <p:nvSpPr>
          <p:cNvPr id="3" name="Rectangle 2"/>
          <p:cNvSpPr/>
          <p:nvPr/>
        </p:nvSpPr>
        <p:spPr>
          <a:xfrm>
            <a:off x="1371600" y="3474720"/>
            <a:ext cx="1828800" cy="4572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371600" y="3840480"/>
            <a:ext cx="7315200" cy="914400"/>
          </a:xfrm>
          <a:prstGeom prst="rect">
            <a:avLst/>
          </a:prstGeom>
          <a:noFill/>
        </p:spPr>
        <p:txBody>
          <a:bodyPr wrap="square">
            <a:spAutoFit/>
          </a:bodyPr>
          <a:lstStyle/>
          <a:p>
            <a:pPr algn="l">
              <a:defRPr sz="1800" b="0">
                <a:solidFill>
                  <a:srgbClr val="999999"/>
                </a:solidFill>
                <a:latin typeface="Calibri"/>
              </a:defRPr>
            </a:pPr>
            <a:r>
              <a:t>Colours, feel, personality — how you want to come across.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54864" cy="685800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31520" y="365760"/>
            <a:ext cx="4572000" cy="548640"/>
          </a:xfrm>
          <a:prstGeom prst="rect">
            <a:avLst/>
          </a:prstGeom>
          <a:noFill/>
        </p:spPr>
        <p:txBody>
          <a:bodyPr wrap="square">
            <a:spAutoFit/>
          </a:bodyPr>
          <a:lstStyle/>
          <a:p>
            <a:pPr algn="l">
              <a:defRPr sz="3200" b="1">
                <a:solidFill>
                  <a:srgbClr val="0B1F2C"/>
                </a:solidFill>
                <a:latin typeface="Calibri"/>
              </a:defRPr>
            </a:pPr>
            <a:r>
              <a:t>Brand Identity</a:t>
            </a:r>
          </a:p>
        </p:txBody>
      </p:sp>
      <p:sp>
        <p:nvSpPr>
          <p:cNvPr id="4" name="TextBox 3"/>
          <p:cNvSpPr txBox="1"/>
          <p:nvPr/>
        </p:nvSpPr>
        <p:spPr>
          <a:xfrm>
            <a:off x="731520" y="1097280"/>
            <a:ext cx="10058400" cy="5029200"/>
          </a:xfrm>
          <a:prstGeom prst="rect">
            <a:avLst/>
          </a:prstGeom>
          <a:noFill/>
        </p:spPr>
        <p:txBody>
          <a:bodyPr wrap="square">
            <a:spAutoFit/>
          </a:bodyPr>
          <a:lstStyle/>
          <a:p>
            <a:pPr>
              <a:spcAft>
                <a:spcPts val="780"/>
              </a:spcAft>
              <a:defRPr sz="1300">
                <a:solidFill>
                  <a:srgbClr val="2D2D2D"/>
                </a:solidFill>
                <a:latin typeface="Calibri"/>
              </a:defRPr>
            </a:pPr>
            <a:r>
              <a:t>Do you have existing brand guidelines? (Logo files, colour palette, fonts, tone of voice doc):</a:t>
            </a:r>
          </a:p>
          <a:p>
            <a:pPr>
              <a:spcAft>
                <a:spcPts val="780"/>
              </a:spcAft>
              <a:defRPr sz="1300">
                <a:solidFill>
                  <a:srgbClr val="2D2D2D"/>
                </a:solidFill>
                <a:latin typeface="Calibri"/>
              </a:defRPr>
            </a:pPr>
            <a:r>
              <a:t>If no formal guidelines, describe the brand feel you want:</a:t>
            </a:r>
          </a:p>
          <a:p>
            <a:pPr>
              <a:spcAft>
                <a:spcPts val="780"/>
              </a:spcAft>
              <a:defRPr sz="1300">
                <a:solidFill>
                  <a:srgbClr val="2D2D2D"/>
                </a:solidFill>
                <a:latin typeface="Calibri"/>
              </a:defRPr>
            </a:pPr>
            <a:r>
              <a:t>   (e.g. "premium and minimal" or "friendly and approachable" or "bold and industrial")</a:t>
            </a:r>
          </a:p>
          <a:p>
            <a:pPr>
              <a:spcAft>
                <a:spcPts val="780"/>
              </a:spcAft>
              <a:defRPr sz="1300">
                <a:solidFill>
                  <a:srgbClr val="2D2D2D"/>
                </a:solidFill>
                <a:latin typeface="Calibri"/>
              </a:defRPr>
            </a:pPr>
            <a:r>
              <a:t>Brand colours (hex codes if available, or describe):</a:t>
            </a:r>
          </a:p>
          <a:p>
            <a:pPr>
              <a:spcAft>
                <a:spcPts val="780"/>
              </a:spcAft>
              <a:defRPr sz="1300">
                <a:solidFill>
                  <a:srgbClr val="2D2D2D"/>
                </a:solidFill>
                <a:latin typeface="Calibri"/>
              </a:defRPr>
            </a:pPr>
            <a:r>
              <a:t>Are you open to exploring additional or alternative colours?</a:t>
            </a:r>
          </a:p>
          <a:p>
            <a:pPr>
              <a:spcAft>
                <a:spcPts val="780"/>
              </a:spcAft>
              <a:defRPr sz="1300">
                <a:solidFill>
                  <a:srgbClr val="2D2D2D"/>
                </a:solidFill>
                <a:latin typeface="Calibri"/>
              </a:defRPr>
            </a:pPr>
            <a:r>
              <a:t>Are there any colours or visual elements you want to avoid?</a:t>
            </a:r>
          </a:p>
          <a:p>
            <a:pPr>
              <a:spcAft>
                <a:spcPts val="780"/>
              </a:spcAft>
              <a:defRPr sz="1300">
                <a:solidFill>
                  <a:srgbClr val="2D2D2D"/>
                </a:solidFill>
                <a:latin typeface="Calibri"/>
              </a:defRPr>
            </a:pPr>
            <a:r>
              <a:t>Logo files provided? (Format — SVG, PNG, AI):</a:t>
            </a:r>
          </a:p>
          <a:p>
            <a:pPr>
              <a:spcAft>
                <a:spcPts val="780"/>
              </a:spcAft>
              <a:defRPr sz="1300">
                <a:solidFill>
                  <a:srgbClr val="2D2D2D"/>
                </a:solidFill>
                <a:latin typeface="Calibri"/>
              </a:defRPr>
            </a:pPr>
            <a:r>
              <a:t>Do you have professional photography? If not, are you open to a shoot?</a:t>
            </a:r>
          </a:p>
          <a:p>
            <a:pPr>
              <a:spcAft>
                <a:spcPts val="780"/>
              </a:spcAft>
              <a:defRPr sz="1300">
                <a:solidFill>
                  <a:srgbClr val="2D2D2D"/>
                </a:solidFill>
                <a:latin typeface="Calibri"/>
              </a:defRPr>
            </a:pPr>
            <a:r>
              <a:t>Imagery style preference? (Photography, illustrations, abstract, icons)</a:t>
            </a:r>
          </a:p>
          <a:p>
            <a:pPr>
              <a:spcAft>
                <a:spcPts val="780"/>
              </a:spcAft>
              <a:defRPr sz="1300">
                <a:solidFill>
                  <a:srgbClr val="2D2D2D"/>
                </a:solidFill>
                <a:latin typeface="Calibri"/>
              </a:defRPr>
            </a:pPr>
            <a:r>
              <a:t>Tone of voice — how do you talk to customers? (Formal, casual, technical, warm):</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54864" cy="685800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31520" y="365760"/>
            <a:ext cx="7315200" cy="548640"/>
          </a:xfrm>
          <a:prstGeom prst="rect">
            <a:avLst/>
          </a:prstGeom>
          <a:noFill/>
        </p:spPr>
        <p:txBody>
          <a:bodyPr wrap="square">
            <a:spAutoFit/>
          </a:bodyPr>
          <a:lstStyle/>
          <a:p>
            <a:pPr algn="l">
              <a:defRPr sz="3200" b="1">
                <a:solidFill>
                  <a:srgbClr val="0B1F2C"/>
                </a:solidFill>
                <a:latin typeface="Calibri"/>
              </a:defRPr>
            </a:pPr>
            <a:r>
              <a:t>Brand Personality</a:t>
            </a:r>
          </a:p>
        </p:txBody>
      </p:sp>
      <p:sp>
        <p:nvSpPr>
          <p:cNvPr id="4" name="TextBox 3"/>
          <p:cNvSpPr txBox="1"/>
          <p:nvPr/>
        </p:nvSpPr>
        <p:spPr>
          <a:xfrm>
            <a:off x="731520" y="914400"/>
            <a:ext cx="9144000" cy="365760"/>
          </a:xfrm>
          <a:prstGeom prst="rect">
            <a:avLst/>
          </a:prstGeom>
          <a:noFill/>
        </p:spPr>
        <p:txBody>
          <a:bodyPr wrap="square">
            <a:spAutoFit/>
          </a:bodyPr>
          <a:lstStyle/>
          <a:p>
            <a:pPr algn="l">
              <a:defRPr sz="1400" b="0">
                <a:solidFill>
                  <a:srgbClr val="666666"/>
                </a:solidFill>
                <a:latin typeface="Calibri"/>
              </a:defRPr>
            </a:pPr>
            <a:r>
              <a:t>Where does your brand sit on each spectrum? Mark a position on each line.</a:t>
            </a:r>
          </a:p>
        </p:txBody>
      </p:sp>
      <p:sp>
        <p:nvSpPr>
          <p:cNvPr id="5" name="TextBox 4"/>
          <p:cNvSpPr txBox="1"/>
          <p:nvPr/>
        </p:nvSpPr>
        <p:spPr>
          <a:xfrm>
            <a:off x="731520" y="1554480"/>
            <a:ext cx="3200400" cy="320040"/>
          </a:xfrm>
          <a:prstGeom prst="rect">
            <a:avLst/>
          </a:prstGeom>
          <a:noFill/>
        </p:spPr>
        <p:txBody>
          <a:bodyPr wrap="square">
            <a:spAutoFit/>
          </a:bodyPr>
          <a:lstStyle/>
          <a:p>
            <a:pPr algn="r">
              <a:defRPr sz="1200" b="0">
                <a:solidFill>
                  <a:srgbClr val="2D2D2D"/>
                </a:solidFill>
                <a:latin typeface="Calibri"/>
              </a:defRPr>
            </a:pPr>
            <a:r>
              <a:t>Personable &amp; Friendly</a:t>
            </a:r>
          </a:p>
        </p:txBody>
      </p:sp>
      <p:sp>
        <p:nvSpPr>
          <p:cNvPr id="6" name="Rectangle 5"/>
          <p:cNvSpPr/>
          <p:nvPr/>
        </p:nvSpPr>
        <p:spPr>
          <a:xfrm>
            <a:off x="4114800" y="1691640"/>
            <a:ext cx="3931920" cy="18288"/>
          </a:xfrm>
          <a:prstGeom prst="rect">
            <a:avLst/>
          </a:prstGeom>
          <a:solidFill>
            <a:srgbClr val="9999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229600" y="1554480"/>
            <a:ext cx="3200400" cy="320040"/>
          </a:xfrm>
          <a:prstGeom prst="rect">
            <a:avLst/>
          </a:prstGeom>
          <a:noFill/>
        </p:spPr>
        <p:txBody>
          <a:bodyPr wrap="square">
            <a:spAutoFit/>
          </a:bodyPr>
          <a:lstStyle/>
          <a:p>
            <a:pPr algn="l">
              <a:defRPr sz="1200" b="0">
                <a:solidFill>
                  <a:srgbClr val="2D2D2D"/>
                </a:solidFill>
                <a:latin typeface="Calibri"/>
              </a:defRPr>
            </a:pPr>
            <a:r>
              <a:t>Corporate &amp; Professional</a:t>
            </a:r>
          </a:p>
        </p:txBody>
      </p:sp>
      <p:sp>
        <p:nvSpPr>
          <p:cNvPr id="8" name="TextBox 7"/>
          <p:cNvSpPr txBox="1"/>
          <p:nvPr/>
        </p:nvSpPr>
        <p:spPr>
          <a:xfrm>
            <a:off x="731520" y="2331720"/>
            <a:ext cx="3200400" cy="320040"/>
          </a:xfrm>
          <a:prstGeom prst="rect">
            <a:avLst/>
          </a:prstGeom>
          <a:noFill/>
        </p:spPr>
        <p:txBody>
          <a:bodyPr wrap="square">
            <a:spAutoFit/>
          </a:bodyPr>
          <a:lstStyle/>
          <a:p>
            <a:pPr algn="r">
              <a:defRPr sz="1200" b="0">
                <a:solidFill>
                  <a:srgbClr val="2D2D2D"/>
                </a:solidFill>
                <a:latin typeface="Calibri"/>
              </a:defRPr>
            </a:pPr>
            <a:r>
              <a:t>Adaptable &amp; Flexible</a:t>
            </a:r>
          </a:p>
        </p:txBody>
      </p:sp>
      <p:sp>
        <p:nvSpPr>
          <p:cNvPr id="9" name="Rectangle 8"/>
          <p:cNvSpPr/>
          <p:nvPr/>
        </p:nvSpPr>
        <p:spPr>
          <a:xfrm>
            <a:off x="4114800" y="2468880"/>
            <a:ext cx="3931920" cy="18288"/>
          </a:xfrm>
          <a:prstGeom prst="rect">
            <a:avLst/>
          </a:prstGeom>
          <a:solidFill>
            <a:srgbClr val="9999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8229600" y="2331720"/>
            <a:ext cx="3200400" cy="320040"/>
          </a:xfrm>
          <a:prstGeom prst="rect">
            <a:avLst/>
          </a:prstGeom>
          <a:noFill/>
        </p:spPr>
        <p:txBody>
          <a:bodyPr wrap="square">
            <a:spAutoFit/>
          </a:bodyPr>
          <a:lstStyle/>
          <a:p>
            <a:pPr algn="l">
              <a:defRPr sz="1200" b="0">
                <a:solidFill>
                  <a:srgbClr val="2D2D2D"/>
                </a:solidFill>
                <a:latin typeface="Calibri"/>
              </a:defRPr>
            </a:pPr>
            <a:r>
              <a:t>Careful &amp; Strategic</a:t>
            </a:r>
          </a:p>
        </p:txBody>
      </p:sp>
      <p:sp>
        <p:nvSpPr>
          <p:cNvPr id="11" name="TextBox 10"/>
          <p:cNvSpPr txBox="1"/>
          <p:nvPr/>
        </p:nvSpPr>
        <p:spPr>
          <a:xfrm>
            <a:off x="731520" y="3108960"/>
            <a:ext cx="3200400" cy="320040"/>
          </a:xfrm>
          <a:prstGeom prst="rect">
            <a:avLst/>
          </a:prstGeom>
          <a:noFill/>
        </p:spPr>
        <p:txBody>
          <a:bodyPr wrap="square">
            <a:spAutoFit/>
          </a:bodyPr>
          <a:lstStyle/>
          <a:p>
            <a:pPr algn="r">
              <a:defRPr sz="1200" b="0">
                <a:solidFill>
                  <a:srgbClr val="2D2D2D"/>
                </a:solidFill>
                <a:latin typeface="Calibri"/>
              </a:defRPr>
            </a:pPr>
            <a:r>
              <a:t>Contemporary &amp; High-Tech</a:t>
            </a:r>
          </a:p>
        </p:txBody>
      </p:sp>
      <p:sp>
        <p:nvSpPr>
          <p:cNvPr id="12" name="Rectangle 11"/>
          <p:cNvSpPr/>
          <p:nvPr/>
        </p:nvSpPr>
        <p:spPr>
          <a:xfrm>
            <a:off x="4114800" y="3246120"/>
            <a:ext cx="3931920" cy="18288"/>
          </a:xfrm>
          <a:prstGeom prst="rect">
            <a:avLst/>
          </a:prstGeom>
          <a:solidFill>
            <a:srgbClr val="9999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8229600" y="3108960"/>
            <a:ext cx="3200400" cy="320040"/>
          </a:xfrm>
          <a:prstGeom prst="rect">
            <a:avLst/>
          </a:prstGeom>
          <a:noFill/>
        </p:spPr>
        <p:txBody>
          <a:bodyPr wrap="square">
            <a:spAutoFit/>
          </a:bodyPr>
          <a:lstStyle/>
          <a:p>
            <a:pPr algn="l">
              <a:defRPr sz="1200" b="0">
                <a:solidFill>
                  <a:srgbClr val="2D2D2D"/>
                </a:solidFill>
                <a:latin typeface="Calibri"/>
              </a:defRPr>
            </a:pPr>
            <a:r>
              <a:t>Classic &amp; Traditional</a:t>
            </a:r>
          </a:p>
        </p:txBody>
      </p:sp>
      <p:sp>
        <p:nvSpPr>
          <p:cNvPr id="14" name="TextBox 13"/>
          <p:cNvSpPr txBox="1"/>
          <p:nvPr/>
        </p:nvSpPr>
        <p:spPr>
          <a:xfrm>
            <a:off x="731520" y="3886200"/>
            <a:ext cx="3200400" cy="320040"/>
          </a:xfrm>
          <a:prstGeom prst="rect">
            <a:avLst/>
          </a:prstGeom>
          <a:noFill/>
        </p:spPr>
        <p:txBody>
          <a:bodyPr wrap="square">
            <a:spAutoFit/>
          </a:bodyPr>
          <a:lstStyle/>
          <a:p>
            <a:pPr algn="r">
              <a:defRPr sz="1200" b="0">
                <a:solidFill>
                  <a:srgbClr val="2D2D2D"/>
                </a:solidFill>
                <a:latin typeface="Calibri"/>
              </a:defRPr>
            </a:pPr>
            <a:r>
              <a:t>Cutting Edge</a:t>
            </a:r>
          </a:p>
        </p:txBody>
      </p:sp>
      <p:sp>
        <p:nvSpPr>
          <p:cNvPr id="15" name="Rectangle 14"/>
          <p:cNvSpPr/>
          <p:nvPr/>
        </p:nvSpPr>
        <p:spPr>
          <a:xfrm>
            <a:off x="4114800" y="4023360"/>
            <a:ext cx="3931920" cy="18288"/>
          </a:xfrm>
          <a:prstGeom prst="rect">
            <a:avLst/>
          </a:prstGeom>
          <a:solidFill>
            <a:srgbClr val="9999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229600" y="3886200"/>
            <a:ext cx="3200400" cy="320040"/>
          </a:xfrm>
          <a:prstGeom prst="rect">
            <a:avLst/>
          </a:prstGeom>
          <a:noFill/>
        </p:spPr>
        <p:txBody>
          <a:bodyPr wrap="square">
            <a:spAutoFit/>
          </a:bodyPr>
          <a:lstStyle/>
          <a:p>
            <a:pPr algn="l">
              <a:defRPr sz="1200" b="0">
                <a:solidFill>
                  <a:srgbClr val="2D2D2D"/>
                </a:solidFill>
                <a:latin typeface="Calibri"/>
              </a:defRPr>
            </a:pPr>
            <a:r>
              <a:t>Established &amp; Proven</a:t>
            </a:r>
          </a:p>
        </p:txBody>
      </p:sp>
      <p:sp>
        <p:nvSpPr>
          <p:cNvPr id="17" name="TextBox 16"/>
          <p:cNvSpPr txBox="1"/>
          <p:nvPr/>
        </p:nvSpPr>
        <p:spPr>
          <a:xfrm>
            <a:off x="731520" y="4663440"/>
            <a:ext cx="3200400" cy="320040"/>
          </a:xfrm>
          <a:prstGeom prst="rect">
            <a:avLst/>
          </a:prstGeom>
          <a:noFill/>
        </p:spPr>
        <p:txBody>
          <a:bodyPr wrap="square">
            <a:spAutoFit/>
          </a:bodyPr>
          <a:lstStyle/>
          <a:p>
            <a:pPr algn="r">
              <a:defRPr sz="1200" b="0">
                <a:solidFill>
                  <a:srgbClr val="2D2D2D"/>
                </a:solidFill>
                <a:latin typeface="Calibri"/>
              </a:defRPr>
            </a:pPr>
            <a:r>
              <a:t>Accessible &amp; Open</a:t>
            </a:r>
          </a:p>
        </p:txBody>
      </p:sp>
      <p:sp>
        <p:nvSpPr>
          <p:cNvPr id="18" name="Rectangle 17"/>
          <p:cNvSpPr/>
          <p:nvPr/>
        </p:nvSpPr>
        <p:spPr>
          <a:xfrm>
            <a:off x="4114800" y="4800600"/>
            <a:ext cx="3931920" cy="18288"/>
          </a:xfrm>
          <a:prstGeom prst="rect">
            <a:avLst/>
          </a:prstGeom>
          <a:solidFill>
            <a:srgbClr val="9999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8229600" y="4663440"/>
            <a:ext cx="3200400" cy="320040"/>
          </a:xfrm>
          <a:prstGeom prst="rect">
            <a:avLst/>
          </a:prstGeom>
          <a:noFill/>
        </p:spPr>
        <p:txBody>
          <a:bodyPr wrap="square">
            <a:spAutoFit/>
          </a:bodyPr>
          <a:lstStyle/>
          <a:p>
            <a:pPr algn="l">
              <a:defRPr sz="1200" b="0">
                <a:solidFill>
                  <a:srgbClr val="2D2D2D"/>
                </a:solidFill>
                <a:latin typeface="Calibri"/>
              </a:defRPr>
            </a:pPr>
            <a:r>
              <a:t>Exclusive &amp; Premium</a:t>
            </a:r>
          </a:p>
        </p:txBody>
      </p:sp>
      <p:sp>
        <p:nvSpPr>
          <p:cNvPr id="20" name="TextBox 19"/>
          <p:cNvSpPr txBox="1"/>
          <p:nvPr/>
        </p:nvSpPr>
        <p:spPr>
          <a:xfrm>
            <a:off x="731520" y="5440680"/>
            <a:ext cx="3200400" cy="320040"/>
          </a:xfrm>
          <a:prstGeom prst="rect">
            <a:avLst/>
          </a:prstGeom>
          <a:noFill/>
        </p:spPr>
        <p:txBody>
          <a:bodyPr wrap="square">
            <a:spAutoFit/>
          </a:bodyPr>
          <a:lstStyle/>
          <a:p>
            <a:pPr algn="r">
              <a:defRPr sz="1200" b="0">
                <a:solidFill>
                  <a:srgbClr val="2D2D2D"/>
                </a:solidFill>
                <a:latin typeface="Calibri"/>
              </a:defRPr>
            </a:pPr>
            <a:r>
              <a:t>Playful &amp; Bold</a:t>
            </a:r>
          </a:p>
        </p:txBody>
      </p:sp>
      <p:sp>
        <p:nvSpPr>
          <p:cNvPr id="21" name="Rectangle 20"/>
          <p:cNvSpPr/>
          <p:nvPr/>
        </p:nvSpPr>
        <p:spPr>
          <a:xfrm>
            <a:off x="4114800" y="5577840"/>
            <a:ext cx="3931920" cy="18288"/>
          </a:xfrm>
          <a:prstGeom prst="rect">
            <a:avLst/>
          </a:prstGeom>
          <a:solidFill>
            <a:srgbClr val="9999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8229600" y="5440680"/>
            <a:ext cx="3200400" cy="320040"/>
          </a:xfrm>
          <a:prstGeom prst="rect">
            <a:avLst/>
          </a:prstGeom>
          <a:noFill/>
        </p:spPr>
        <p:txBody>
          <a:bodyPr wrap="square">
            <a:spAutoFit/>
          </a:bodyPr>
          <a:lstStyle/>
          <a:p>
            <a:pPr algn="l">
              <a:defRPr sz="1200" b="0">
                <a:solidFill>
                  <a:srgbClr val="2D2D2D"/>
                </a:solidFill>
                <a:latin typeface="Calibri"/>
              </a:defRPr>
            </a:pPr>
            <a:r>
              <a:t>Understated &amp; Refined</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B1F2C"/>
        </a:solidFill>
        <a:effectLst/>
      </p:bgPr>
    </p:bg>
    <p:spTree>
      <p:nvGrpSpPr>
        <p:cNvPr id="1" name=""/>
        <p:cNvGrpSpPr/>
        <p:nvPr/>
      </p:nvGrpSpPr>
      <p:grpSpPr/>
      <p:sp>
        <p:nvSpPr>
          <p:cNvPr id="2" name="TextBox 1"/>
          <p:cNvSpPr txBox="1"/>
          <p:nvPr/>
        </p:nvSpPr>
        <p:spPr>
          <a:xfrm>
            <a:off x="1371600" y="2286000"/>
            <a:ext cx="9144000" cy="1097280"/>
          </a:xfrm>
          <a:prstGeom prst="rect">
            <a:avLst/>
          </a:prstGeom>
          <a:noFill/>
        </p:spPr>
        <p:txBody>
          <a:bodyPr wrap="square">
            <a:spAutoFit/>
          </a:bodyPr>
          <a:lstStyle/>
          <a:p>
            <a:pPr algn="l">
              <a:defRPr sz="4400" b="1">
                <a:solidFill>
                  <a:srgbClr val="FFFFFF"/>
                </a:solidFill>
                <a:latin typeface="Calibri"/>
              </a:defRPr>
            </a:pPr>
            <a:r>
              <a:t>Website Review &amp; Structure</a:t>
            </a:r>
          </a:p>
        </p:txBody>
      </p:sp>
      <p:sp>
        <p:nvSpPr>
          <p:cNvPr id="3" name="Rectangle 2"/>
          <p:cNvSpPr/>
          <p:nvPr/>
        </p:nvSpPr>
        <p:spPr>
          <a:xfrm>
            <a:off x="1371600" y="3474720"/>
            <a:ext cx="1828800" cy="4572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371600" y="3840480"/>
            <a:ext cx="7315200" cy="914400"/>
          </a:xfrm>
          <a:prstGeom prst="rect">
            <a:avLst/>
          </a:prstGeom>
          <a:noFill/>
        </p:spPr>
        <p:txBody>
          <a:bodyPr wrap="square">
            <a:spAutoFit/>
          </a:bodyPr>
          <a:lstStyle/>
          <a:p>
            <a:pPr algn="l">
              <a:defRPr sz="1800" b="0">
                <a:solidFill>
                  <a:srgbClr val="999999"/>
                </a:solidFill>
                <a:latin typeface="Calibri"/>
              </a:defRPr>
            </a:pPr>
            <a:r>
              <a:t>Pages, sitemap, and content requirements.</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54864" cy="685800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31520" y="365760"/>
            <a:ext cx="4572000" cy="548640"/>
          </a:xfrm>
          <a:prstGeom prst="rect">
            <a:avLst/>
          </a:prstGeom>
          <a:noFill/>
        </p:spPr>
        <p:txBody>
          <a:bodyPr wrap="square">
            <a:spAutoFit/>
          </a:bodyPr>
          <a:lstStyle/>
          <a:p>
            <a:pPr algn="l">
              <a:defRPr sz="3200" b="1">
                <a:solidFill>
                  <a:srgbClr val="0B1F2C"/>
                </a:solidFill>
                <a:latin typeface="Calibri"/>
              </a:defRPr>
            </a:pPr>
            <a:r>
              <a:t>Content &amp; Pages</a:t>
            </a:r>
          </a:p>
        </p:txBody>
      </p:sp>
      <p:sp>
        <p:nvSpPr>
          <p:cNvPr id="4" name="TextBox 3"/>
          <p:cNvSpPr txBox="1"/>
          <p:nvPr/>
        </p:nvSpPr>
        <p:spPr>
          <a:xfrm>
            <a:off x="731520" y="1097280"/>
            <a:ext cx="10058400" cy="5029200"/>
          </a:xfrm>
          <a:prstGeom prst="rect">
            <a:avLst/>
          </a:prstGeom>
          <a:noFill/>
        </p:spPr>
        <p:txBody>
          <a:bodyPr wrap="square">
            <a:spAutoFit/>
          </a:bodyPr>
          <a:lstStyle/>
          <a:p>
            <a:pPr>
              <a:spcAft>
                <a:spcPts val="780"/>
              </a:spcAft>
              <a:defRPr sz="1300">
                <a:solidFill>
                  <a:srgbClr val="2D2D2D"/>
                </a:solidFill>
                <a:latin typeface="Calibri"/>
              </a:defRPr>
            </a:pPr>
            <a:r>
              <a:t>What pages do you think you need? (List them):</a:t>
            </a:r>
          </a:p>
          <a:p>
            <a:pPr>
              <a:spcAft>
                <a:spcPts val="780"/>
              </a:spcAft>
              <a:defRPr sz="1300">
                <a:solidFill>
                  <a:srgbClr val="2D2D2D"/>
                </a:solidFill>
                <a:latin typeface="Calibri"/>
              </a:defRPr>
            </a:pPr>
            <a:r>
              <a:t>Do you have existing copy you want to keep, rewrite, or start fresh?</a:t>
            </a:r>
          </a:p>
          <a:p>
            <a:pPr>
              <a:spcAft>
                <a:spcPts val="780"/>
              </a:spcAft>
              <a:defRPr sz="1300">
                <a:solidFill>
                  <a:srgbClr val="2D2D2D"/>
                </a:solidFill>
                <a:latin typeface="Calibri"/>
              </a:defRPr>
            </a:pPr>
            <a:r>
              <a:t>Do you have testimonials or case studies you can provide?</a:t>
            </a:r>
          </a:p>
          <a:p>
            <a:pPr>
              <a:spcAft>
                <a:spcPts val="780"/>
              </a:spcAft>
              <a:defRPr sz="1300">
                <a:solidFill>
                  <a:srgbClr val="2D2D2D"/>
                </a:solidFill>
                <a:latin typeface="Calibri"/>
              </a:defRPr>
            </a:pPr>
            <a:r>
              <a:t>Do you have product/service descriptions written already?</a:t>
            </a:r>
          </a:p>
          <a:p>
            <a:pPr>
              <a:spcAft>
                <a:spcPts val="780"/>
              </a:spcAft>
              <a:defRPr sz="1300">
                <a:solidFill>
                  <a:srgbClr val="2D2D2D"/>
                </a:solidFill>
                <a:latin typeface="Calibri"/>
              </a:defRPr>
            </a:pPr>
            <a:r>
              <a:t>Are there any certifications, awards, or credentials to feature?</a:t>
            </a:r>
          </a:p>
          <a:p>
            <a:pPr>
              <a:spcAft>
                <a:spcPts val="780"/>
              </a:spcAft>
              <a:defRPr sz="1300">
                <a:solidFill>
                  <a:srgbClr val="2D2D2D"/>
                </a:solidFill>
                <a:latin typeface="Calibri"/>
              </a:defRPr>
            </a:pPr>
            <a:r>
              <a:t>Do you need a blog? If yes, who writes the posts?</a:t>
            </a:r>
          </a:p>
          <a:p>
            <a:pPr>
              <a:spcAft>
                <a:spcPts val="780"/>
              </a:spcAft>
              <a:defRPr sz="1300">
                <a:solidFill>
                  <a:srgbClr val="2D2D2D"/>
                </a:solidFill>
                <a:latin typeface="Calibri"/>
              </a:defRPr>
            </a:pPr>
            <a:r>
              <a:t>Social proof — testimonials, reviews, logos of clients you work with?</a:t>
            </a:r>
          </a:p>
          <a:p>
            <a:pPr>
              <a:spcAft>
                <a:spcPts val="780"/>
              </a:spcAft>
              <a:defRPr sz="1300">
                <a:solidFill>
                  <a:srgbClr val="2D2D2D"/>
                </a:solidFill>
                <a:latin typeface="Calibri"/>
              </a:defRPr>
            </a:pPr>
            <a:r>
              <a:t>Do you have a hierarchy of services? Which are most important to promote?</a:t>
            </a:r>
          </a:p>
          <a:p>
            <a:pPr>
              <a:spcAft>
                <a:spcPts val="780"/>
              </a:spcAft>
              <a:defRPr sz="1300">
                <a:solidFill>
                  <a:srgbClr val="2D2D2D"/>
                </a:solidFill>
                <a:latin typeface="Calibri"/>
              </a:defRPr>
            </a:pPr>
            <a:r>
              <a:t>Any non-sales goals the site needs to serve? (Careers, hiring, investor relations)</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0B1F2C"/>
        </a:solidFill>
        <a:effectLst/>
      </p:bgPr>
    </p:bg>
    <p:spTree>
      <p:nvGrpSpPr>
        <p:cNvPr id="1" name=""/>
        <p:cNvGrpSpPr/>
        <p:nvPr/>
      </p:nvGrpSpPr>
      <p:grpSpPr/>
      <p:sp>
        <p:nvSpPr>
          <p:cNvPr id="2" name="TextBox 1"/>
          <p:cNvSpPr txBox="1"/>
          <p:nvPr/>
        </p:nvSpPr>
        <p:spPr>
          <a:xfrm>
            <a:off x="1371600" y="2286000"/>
            <a:ext cx="9144000" cy="1097280"/>
          </a:xfrm>
          <a:prstGeom prst="rect">
            <a:avLst/>
          </a:prstGeom>
          <a:noFill/>
        </p:spPr>
        <p:txBody>
          <a:bodyPr wrap="square">
            <a:spAutoFit/>
          </a:bodyPr>
          <a:lstStyle/>
          <a:p>
            <a:pPr algn="l">
              <a:defRPr sz="4400" b="1">
                <a:solidFill>
                  <a:srgbClr val="FFFFFF"/>
                </a:solidFill>
                <a:latin typeface="Calibri"/>
              </a:defRPr>
            </a:pPr>
            <a:r>
              <a:t>Competitor / Peer Review</a:t>
            </a:r>
          </a:p>
        </p:txBody>
      </p:sp>
      <p:sp>
        <p:nvSpPr>
          <p:cNvPr id="3" name="Rectangle 2"/>
          <p:cNvSpPr/>
          <p:nvPr/>
        </p:nvSpPr>
        <p:spPr>
          <a:xfrm>
            <a:off x="1371600" y="3474720"/>
            <a:ext cx="1828800" cy="4572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371600" y="3840480"/>
            <a:ext cx="7315200" cy="1371600"/>
          </a:xfrm>
          <a:prstGeom prst="rect">
            <a:avLst/>
          </a:prstGeom>
          <a:noFill/>
        </p:spPr>
        <p:txBody>
          <a:bodyPr wrap="square">
            <a:spAutoFit/>
          </a:bodyPr>
          <a:lstStyle/>
          <a:p>
            <a:pPr algn="l">
              <a:defRPr sz="1800" b="0">
                <a:solidFill>
                  <a:srgbClr val="999999"/>
                </a:solidFill>
                <a:latin typeface="Calibri"/>
              </a:defRPr>
            </a:pPr>
            <a:r>
              <a:t>We review competitor and peer websites together.</a:t>
            </a:r>
            <a:br/>
            <a:r>
              <a:t>For each, we note: what works, what doesn't, and what we can learn.</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54864" cy="685800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31520" y="365760"/>
            <a:ext cx="4572000" cy="548640"/>
          </a:xfrm>
          <a:prstGeom prst="rect">
            <a:avLst/>
          </a:prstGeom>
          <a:noFill/>
        </p:spPr>
        <p:txBody>
          <a:bodyPr wrap="square">
            <a:spAutoFit/>
          </a:bodyPr>
          <a:lstStyle/>
          <a:p>
            <a:pPr algn="l">
              <a:defRPr sz="3200" b="1">
                <a:solidFill>
                  <a:srgbClr val="0B1F2C"/>
                </a:solidFill>
                <a:latin typeface="Calibri"/>
              </a:defRPr>
            </a:pPr>
            <a:r>
              <a:t>Competitor Review Template</a:t>
            </a:r>
          </a:p>
        </p:txBody>
      </p:sp>
      <p:sp>
        <p:nvSpPr>
          <p:cNvPr id="4" name="TextBox 3"/>
          <p:cNvSpPr txBox="1"/>
          <p:nvPr/>
        </p:nvSpPr>
        <p:spPr>
          <a:xfrm>
            <a:off x="731520" y="914400"/>
            <a:ext cx="9144000" cy="457200"/>
          </a:xfrm>
          <a:prstGeom prst="rect">
            <a:avLst/>
          </a:prstGeom>
          <a:noFill/>
        </p:spPr>
        <p:txBody>
          <a:bodyPr wrap="square">
            <a:spAutoFit/>
          </a:bodyPr>
          <a:lstStyle/>
          <a:p>
            <a:pPr algn="l">
              <a:defRPr sz="1400" b="0">
                <a:solidFill>
                  <a:srgbClr val="666666"/>
                </a:solidFill>
                <a:latin typeface="Calibri"/>
              </a:defRPr>
            </a:pPr>
            <a:r>
              <a:t>Use this format for each competitor or reference site reviewed during the workshop.</a:t>
            </a:r>
          </a:p>
        </p:txBody>
      </p:sp>
      <p:sp>
        <p:nvSpPr>
          <p:cNvPr id="5" name="Rounded Rectangle 4"/>
          <p:cNvSpPr/>
          <p:nvPr/>
        </p:nvSpPr>
        <p:spPr>
          <a:xfrm>
            <a:off x="731520" y="1645920"/>
            <a:ext cx="6400800" cy="3474720"/>
          </a:xfrm>
          <a:prstGeom prst="roundRect">
            <a:avLst/>
          </a:prstGeom>
          <a:solidFill>
            <a:srgbClr val="F5F5F5"/>
          </a:solidFill>
          <a:ln w="12700">
            <a:solidFill>
              <a:srgbClr val="999999"/>
            </a:solidFill>
          </a:ln>
        </p:spPr>
        <p:style>
          <a:lnRef idx="1">
            <a:schemeClr val="accent1"/>
          </a:lnRef>
          <a:fillRef idx="3">
            <a:schemeClr val="accent1"/>
          </a:fillRef>
          <a:effectRef idx="2">
            <a:schemeClr val="accent1"/>
          </a:effectRef>
          <a:fontRef idx="minor">
            <a:schemeClr val="lt1"/>
          </a:fontRef>
        </p:style>
        <p:txBody>
          <a:bodyPr rtlCol="0" anchor="ctr" wrap="square"/>
          <a:lstStyle/>
          <a:p>
            <a:pPr algn="ctr">
              <a:defRPr sz="1600">
                <a:solidFill>
                  <a:srgbClr val="999999"/>
                </a:solidFill>
              </a:defRPr>
            </a:pPr>
            <a:r>
              <a:t>[ Website Screenshot ]</a:t>
            </a:r>
          </a:p>
        </p:txBody>
      </p:sp>
      <p:sp>
        <p:nvSpPr>
          <p:cNvPr id="6" name="TextBox 5"/>
          <p:cNvSpPr txBox="1"/>
          <p:nvPr/>
        </p:nvSpPr>
        <p:spPr>
          <a:xfrm>
            <a:off x="7589520" y="1645920"/>
            <a:ext cx="4114800" cy="365760"/>
          </a:xfrm>
          <a:prstGeom prst="rect">
            <a:avLst/>
          </a:prstGeom>
          <a:noFill/>
        </p:spPr>
        <p:txBody>
          <a:bodyPr wrap="square">
            <a:spAutoFit/>
          </a:bodyPr>
          <a:lstStyle/>
          <a:p>
            <a:pPr algn="l">
              <a:defRPr sz="1800" b="1">
                <a:solidFill>
                  <a:srgbClr val="0B1F2C"/>
                </a:solidFill>
                <a:latin typeface="Calibri"/>
              </a:defRPr>
            </a:pPr>
            <a:r>
              <a:t>Competitor Name</a:t>
            </a:r>
          </a:p>
        </p:txBody>
      </p:sp>
      <p:sp>
        <p:nvSpPr>
          <p:cNvPr id="7" name="TextBox 6"/>
          <p:cNvSpPr txBox="1"/>
          <p:nvPr/>
        </p:nvSpPr>
        <p:spPr>
          <a:xfrm>
            <a:off x="7589520" y="2103120"/>
            <a:ext cx="4114800" cy="274320"/>
          </a:xfrm>
          <a:prstGeom prst="rect">
            <a:avLst/>
          </a:prstGeom>
          <a:noFill/>
        </p:spPr>
        <p:txBody>
          <a:bodyPr wrap="square">
            <a:spAutoFit/>
          </a:bodyPr>
          <a:lstStyle/>
          <a:p>
            <a:pPr algn="l">
              <a:defRPr sz="1200" b="0">
                <a:solidFill>
                  <a:srgbClr val="666666"/>
                </a:solidFill>
                <a:latin typeface="Calibri"/>
              </a:defRPr>
            </a:pPr>
            <a:r>
              <a:t>URL:</a:t>
            </a:r>
          </a:p>
        </p:txBody>
      </p:sp>
      <p:sp>
        <p:nvSpPr>
          <p:cNvPr id="8" name="TextBox 7"/>
          <p:cNvSpPr txBox="1"/>
          <p:nvPr/>
        </p:nvSpPr>
        <p:spPr>
          <a:xfrm>
            <a:off x="7589520" y="2560320"/>
            <a:ext cx="4114800" cy="3200400"/>
          </a:xfrm>
          <a:prstGeom prst="rect">
            <a:avLst/>
          </a:prstGeom>
          <a:noFill/>
        </p:spPr>
        <p:txBody>
          <a:bodyPr wrap="square">
            <a:spAutoFit/>
          </a:bodyPr>
          <a:lstStyle/>
          <a:p>
            <a:pPr>
              <a:spcAft>
                <a:spcPts val="719"/>
              </a:spcAft>
              <a:defRPr sz="1200">
                <a:solidFill>
                  <a:srgbClr val="2D2D2D"/>
                </a:solidFill>
                <a:latin typeface="Calibri"/>
              </a:defRPr>
            </a:pPr>
            <a:r>
              <a:t>Design approach:</a:t>
            </a:r>
          </a:p>
          <a:p>
            <a:pPr>
              <a:spcAft>
                <a:spcPts val="719"/>
              </a:spcAft>
              <a:defRPr sz="1200">
                <a:solidFill>
                  <a:srgbClr val="2D2D2D"/>
                </a:solidFill>
                <a:latin typeface="Calibri"/>
              </a:defRPr>
            </a:pPr>
            <a:r>
              <a:t>Use of colour:</a:t>
            </a:r>
          </a:p>
          <a:p>
            <a:pPr>
              <a:spcAft>
                <a:spcPts val="719"/>
              </a:spcAft>
              <a:defRPr sz="1200">
                <a:solidFill>
                  <a:srgbClr val="2D2D2D"/>
                </a:solidFill>
                <a:latin typeface="Calibri"/>
              </a:defRPr>
            </a:pPr>
            <a:r>
              <a:t>Photography/imagery:</a:t>
            </a:r>
          </a:p>
          <a:p>
            <a:pPr>
              <a:spcAft>
                <a:spcPts val="719"/>
              </a:spcAft>
              <a:defRPr sz="1200">
                <a:solidFill>
                  <a:srgbClr val="2D2D2D"/>
                </a:solidFill>
                <a:latin typeface="Calibri"/>
              </a:defRPr>
            </a:pPr>
            <a:r>
              <a:t>Navigation &amp; UX:</a:t>
            </a:r>
          </a:p>
          <a:p>
            <a:pPr>
              <a:spcAft>
                <a:spcPts val="719"/>
              </a:spcAft>
              <a:defRPr sz="1200">
                <a:solidFill>
                  <a:srgbClr val="2D2D2D"/>
                </a:solidFill>
                <a:latin typeface="Calibri"/>
              </a:defRPr>
            </a:pPr>
            <a:r>
              <a:t>What works well:</a:t>
            </a:r>
          </a:p>
          <a:p>
            <a:pPr>
              <a:spcAft>
                <a:spcPts val="719"/>
              </a:spcAft>
              <a:defRPr sz="1200">
                <a:solidFill>
                  <a:srgbClr val="2D2D2D"/>
                </a:solidFill>
                <a:latin typeface="Calibri"/>
              </a:defRPr>
            </a:pPr>
            <a:r>
              <a:t>What we'd avoid:</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54864" cy="685800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31520" y="365760"/>
            <a:ext cx="7315200" cy="548640"/>
          </a:xfrm>
          <a:prstGeom prst="rect">
            <a:avLst/>
          </a:prstGeom>
          <a:noFill/>
        </p:spPr>
        <p:txBody>
          <a:bodyPr wrap="square">
            <a:spAutoFit/>
          </a:bodyPr>
          <a:lstStyle/>
          <a:p>
            <a:pPr algn="l">
              <a:defRPr sz="3200" b="1">
                <a:solidFill>
                  <a:srgbClr val="0B1F2C"/>
                </a:solidFill>
                <a:latin typeface="Calibri"/>
              </a:defRPr>
            </a:pPr>
            <a:r>
              <a:t>Features, Functionality &amp; Wishlist</a:t>
            </a:r>
          </a:p>
        </p:txBody>
      </p:sp>
      <p:sp>
        <p:nvSpPr>
          <p:cNvPr id="4" name="TextBox 3"/>
          <p:cNvSpPr txBox="1"/>
          <p:nvPr/>
        </p:nvSpPr>
        <p:spPr>
          <a:xfrm>
            <a:off x="731520" y="914400"/>
            <a:ext cx="9144000" cy="365760"/>
          </a:xfrm>
          <a:prstGeom prst="rect">
            <a:avLst/>
          </a:prstGeom>
          <a:noFill/>
        </p:spPr>
        <p:txBody>
          <a:bodyPr wrap="square">
            <a:spAutoFit/>
          </a:bodyPr>
          <a:lstStyle/>
          <a:p>
            <a:pPr algn="l">
              <a:defRPr sz="1400" b="0">
                <a:solidFill>
                  <a:srgbClr val="666666"/>
                </a:solidFill>
                <a:latin typeface="Calibri"/>
              </a:defRPr>
            </a:pPr>
            <a:r>
              <a:t>Tick what applies. Add anything missing.</a:t>
            </a:r>
          </a:p>
        </p:txBody>
      </p:sp>
      <p:sp>
        <p:nvSpPr>
          <p:cNvPr id="5" name="TextBox 4"/>
          <p:cNvSpPr txBox="1"/>
          <p:nvPr/>
        </p:nvSpPr>
        <p:spPr>
          <a:xfrm>
            <a:off x="731520" y="1371600"/>
            <a:ext cx="5029200" cy="5029200"/>
          </a:xfrm>
          <a:prstGeom prst="rect">
            <a:avLst/>
          </a:prstGeom>
          <a:noFill/>
        </p:spPr>
        <p:txBody>
          <a:bodyPr wrap="square">
            <a:spAutoFit/>
          </a:bodyPr>
          <a:lstStyle/>
          <a:p>
            <a:pPr>
              <a:spcAft>
                <a:spcPts val="719"/>
              </a:spcAft>
              <a:defRPr sz="1200">
                <a:solidFill>
                  <a:srgbClr val="2D2D2D"/>
                </a:solidFill>
                <a:latin typeface="Calibri"/>
              </a:defRPr>
            </a:pPr>
            <a:r>
              <a:t>☐ Strong call-to-action buttons</a:t>
            </a:r>
          </a:p>
          <a:p>
            <a:pPr>
              <a:spcAft>
                <a:spcPts val="719"/>
              </a:spcAft>
              <a:defRPr sz="1200">
                <a:solidFill>
                  <a:srgbClr val="2D2D2D"/>
                </a:solidFill>
                <a:latin typeface="Calibri"/>
              </a:defRPr>
            </a:pPr>
            <a:r>
              <a:t>☐ Clean, simple design</a:t>
            </a:r>
          </a:p>
          <a:p>
            <a:pPr>
              <a:spcAft>
                <a:spcPts val="719"/>
              </a:spcAft>
              <a:defRPr sz="1200">
                <a:solidFill>
                  <a:srgbClr val="2D2D2D"/>
                </a:solidFill>
                <a:latin typeface="Calibri"/>
              </a:defRPr>
            </a:pPr>
            <a:r>
              <a:t>☐ Conversion optimised</a:t>
            </a:r>
          </a:p>
          <a:p>
            <a:pPr>
              <a:spcAft>
                <a:spcPts val="719"/>
              </a:spcAft>
              <a:defRPr sz="1200">
                <a:solidFill>
                  <a:srgbClr val="2D2D2D"/>
                </a:solidFill>
                <a:latin typeface="Calibri"/>
              </a:defRPr>
            </a:pPr>
            <a:r>
              <a:t>☐ Showcase products/services</a:t>
            </a:r>
          </a:p>
          <a:p>
            <a:pPr>
              <a:spcAft>
                <a:spcPts val="719"/>
              </a:spcAft>
              <a:defRPr sz="1200">
                <a:solidFill>
                  <a:srgbClr val="2D2D2D"/>
                </a:solidFill>
                <a:latin typeface="Calibri"/>
              </a:defRPr>
            </a:pPr>
            <a:r>
              <a:t>☐ Fully responsive (mobile/tablet)</a:t>
            </a:r>
          </a:p>
          <a:p>
            <a:pPr>
              <a:spcAft>
                <a:spcPts val="719"/>
              </a:spcAft>
              <a:defRPr sz="1200">
                <a:solidFill>
                  <a:srgbClr val="2D2D2D"/>
                </a:solidFill>
                <a:latin typeface="Calibri"/>
              </a:defRPr>
            </a:pPr>
            <a:r>
              <a:t>☐ SSL certificate / security</a:t>
            </a:r>
          </a:p>
          <a:p>
            <a:pPr>
              <a:spcAft>
                <a:spcPts val="719"/>
              </a:spcAft>
              <a:defRPr sz="1200">
                <a:solidFill>
                  <a:srgbClr val="2D2D2D"/>
                </a:solidFill>
                <a:latin typeface="Calibri"/>
              </a:defRPr>
            </a:pPr>
            <a:r>
              <a:t>☐ Search engine friendly (SEO)</a:t>
            </a:r>
          </a:p>
          <a:p>
            <a:pPr>
              <a:spcAft>
                <a:spcPts val="719"/>
              </a:spcAft>
              <a:defRPr sz="1200">
                <a:solidFill>
                  <a:srgbClr val="2D2D2D"/>
                </a:solidFill>
                <a:latin typeface="Calibri"/>
              </a:defRPr>
            </a:pPr>
            <a:r>
              <a:t>☐ Visually engaging</a:t>
            </a:r>
          </a:p>
          <a:p>
            <a:pPr>
              <a:spcAft>
                <a:spcPts val="719"/>
              </a:spcAft>
              <a:defRPr sz="1200">
                <a:solidFill>
                  <a:srgbClr val="2D2D2D"/>
                </a:solidFill>
                <a:latin typeface="Calibri"/>
              </a:defRPr>
            </a:pPr>
            <a:r>
              <a:t>☐ Fast loading</a:t>
            </a:r>
          </a:p>
          <a:p>
            <a:pPr>
              <a:spcAft>
                <a:spcPts val="719"/>
              </a:spcAft>
              <a:defRPr sz="1200">
                <a:solidFill>
                  <a:srgbClr val="2D2D2D"/>
                </a:solidFill>
                <a:latin typeface="Calibri"/>
              </a:defRPr>
            </a:pPr>
            <a:r>
              <a:t>☐ Easy-to-read copy</a:t>
            </a:r>
          </a:p>
          <a:p>
            <a:pPr>
              <a:spcAft>
                <a:spcPts val="719"/>
              </a:spcAft>
              <a:defRPr sz="1200">
                <a:solidFill>
                  <a:srgbClr val="2D2D2D"/>
                </a:solidFill>
                <a:latin typeface="Calibri"/>
              </a:defRPr>
            </a:pPr>
            <a:r>
              <a:t>☐ Trustmarks / accreditations</a:t>
            </a:r>
          </a:p>
          <a:p>
            <a:pPr>
              <a:spcAft>
                <a:spcPts val="719"/>
              </a:spcAft>
              <a:defRPr sz="1200">
                <a:solidFill>
                  <a:srgbClr val="2D2D2D"/>
                </a:solidFill>
                <a:latin typeface="Calibri"/>
              </a:defRPr>
            </a:pPr>
            <a:r>
              <a:t>☐ Measurable (analytics)</a:t>
            </a:r>
          </a:p>
        </p:txBody>
      </p:sp>
      <p:sp>
        <p:nvSpPr>
          <p:cNvPr id="6" name="TextBox 5"/>
          <p:cNvSpPr txBox="1"/>
          <p:nvPr/>
        </p:nvSpPr>
        <p:spPr>
          <a:xfrm>
            <a:off x="6217920" y="1371600"/>
            <a:ext cx="5029200" cy="5029200"/>
          </a:xfrm>
          <a:prstGeom prst="rect">
            <a:avLst/>
          </a:prstGeom>
          <a:noFill/>
        </p:spPr>
        <p:txBody>
          <a:bodyPr wrap="square">
            <a:spAutoFit/>
          </a:bodyPr>
          <a:lstStyle/>
          <a:p>
            <a:pPr>
              <a:spcAft>
                <a:spcPts val="719"/>
              </a:spcAft>
              <a:defRPr sz="1200">
                <a:solidFill>
                  <a:srgbClr val="2D2D2D"/>
                </a:solidFill>
                <a:latin typeface="Calibri"/>
              </a:defRPr>
            </a:pPr>
            <a:r>
              <a:t>☐ Cross-browser compatible</a:t>
            </a:r>
          </a:p>
          <a:p>
            <a:pPr>
              <a:spcAft>
                <a:spcPts val="719"/>
              </a:spcAft>
              <a:defRPr sz="1200">
                <a:solidFill>
                  <a:srgbClr val="2D2D2D"/>
                </a:solidFill>
                <a:latin typeface="Calibri"/>
              </a:defRPr>
            </a:pPr>
            <a:r>
              <a:t>☐ Carousel / image gallery</a:t>
            </a:r>
          </a:p>
          <a:p>
            <a:pPr>
              <a:spcAft>
                <a:spcPts val="719"/>
              </a:spcAft>
              <a:defRPr sz="1200">
                <a:solidFill>
                  <a:srgbClr val="2D2D2D"/>
                </a:solidFill>
                <a:latin typeface="Calibri"/>
              </a:defRPr>
            </a:pPr>
            <a:r>
              <a:t>☐ Social media integration</a:t>
            </a:r>
          </a:p>
          <a:p>
            <a:pPr>
              <a:spcAft>
                <a:spcPts val="719"/>
              </a:spcAft>
              <a:defRPr sz="1200">
                <a:solidFill>
                  <a:srgbClr val="2D2D2D"/>
                </a:solidFill>
                <a:latin typeface="Calibri"/>
              </a:defRPr>
            </a:pPr>
            <a:r>
              <a:t>☐ Blog / news section</a:t>
            </a:r>
          </a:p>
          <a:p>
            <a:pPr>
              <a:spcAft>
                <a:spcPts val="719"/>
              </a:spcAft>
              <a:defRPr sz="1200">
                <a:solidFill>
                  <a:srgbClr val="2D2D2D"/>
                </a:solidFill>
                <a:latin typeface="Calibri"/>
              </a:defRPr>
            </a:pPr>
            <a:r>
              <a:t>☐ Live chat / support widget</a:t>
            </a:r>
          </a:p>
          <a:p>
            <a:pPr>
              <a:spcAft>
                <a:spcPts val="719"/>
              </a:spcAft>
              <a:defRPr sz="1200">
                <a:solidFill>
                  <a:srgbClr val="2D2D2D"/>
                </a:solidFill>
                <a:latin typeface="Calibri"/>
              </a:defRPr>
            </a:pPr>
            <a:r>
              <a:t>☐ Contact forms</a:t>
            </a:r>
          </a:p>
          <a:p>
            <a:pPr>
              <a:spcAft>
                <a:spcPts val="719"/>
              </a:spcAft>
              <a:defRPr sz="1200">
                <a:solidFill>
                  <a:srgbClr val="2D2D2D"/>
                </a:solidFill>
                <a:latin typeface="Calibri"/>
              </a:defRPr>
            </a:pPr>
            <a:r>
              <a:t>☐ Site search</a:t>
            </a:r>
          </a:p>
          <a:p>
            <a:pPr>
              <a:spcAft>
                <a:spcPts val="719"/>
              </a:spcAft>
              <a:defRPr sz="1200">
                <a:solidFill>
                  <a:srgbClr val="2D2D2D"/>
                </a:solidFill>
                <a:latin typeface="Calibri"/>
              </a:defRPr>
            </a:pPr>
            <a:r>
              <a:t>☐ External platform integrations</a:t>
            </a:r>
          </a:p>
          <a:p>
            <a:pPr>
              <a:spcAft>
                <a:spcPts val="719"/>
              </a:spcAft>
              <a:defRPr sz="1200">
                <a:solidFill>
                  <a:srgbClr val="2D2D2D"/>
                </a:solidFill>
                <a:latin typeface="Calibri"/>
              </a:defRPr>
            </a:pPr>
            <a:r>
              <a:t>☐ Resource library / downloads</a:t>
            </a:r>
          </a:p>
          <a:p>
            <a:pPr>
              <a:spcAft>
                <a:spcPts val="719"/>
              </a:spcAft>
              <a:defRPr sz="1200">
                <a:solidFill>
                  <a:srgbClr val="2D2D2D"/>
                </a:solidFill>
                <a:latin typeface="Calibri"/>
              </a:defRPr>
            </a:pPr>
            <a:r>
              <a:t>☐ Email newsletter subscription</a:t>
            </a:r>
          </a:p>
          <a:p>
            <a:pPr>
              <a:spcAft>
                <a:spcPts val="719"/>
              </a:spcAft>
              <a:defRPr sz="1200">
                <a:solidFill>
                  <a:srgbClr val="2D2D2D"/>
                </a:solidFill>
                <a:latin typeface="Calibri"/>
              </a:defRPr>
            </a:pPr>
            <a:r>
              <a:t>☐ Share / print icons</a:t>
            </a:r>
          </a:p>
          <a:p>
            <a:pPr>
              <a:spcAft>
                <a:spcPts val="719"/>
              </a:spcAft>
              <a:defRPr sz="1200">
                <a:solidFill>
                  <a:srgbClr val="2D2D2D"/>
                </a:solidFill>
                <a:latin typeface="Calibri"/>
              </a:defRPr>
            </a:pPr>
            <a:r>
              <a:t>☐ Online booking / payments</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54864" cy="685800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31520" y="365760"/>
            <a:ext cx="4572000" cy="548640"/>
          </a:xfrm>
          <a:prstGeom prst="rect">
            <a:avLst/>
          </a:prstGeom>
          <a:noFill/>
        </p:spPr>
        <p:txBody>
          <a:bodyPr wrap="square">
            <a:spAutoFit/>
          </a:bodyPr>
          <a:lstStyle/>
          <a:p>
            <a:pPr algn="l">
              <a:defRPr sz="3200" b="1">
                <a:solidFill>
                  <a:srgbClr val="0B1F2C"/>
                </a:solidFill>
                <a:latin typeface="Calibri"/>
              </a:defRPr>
            </a:pPr>
            <a:r>
              <a:t>Technical &amp; Practical</a:t>
            </a:r>
          </a:p>
        </p:txBody>
      </p:sp>
      <p:sp>
        <p:nvSpPr>
          <p:cNvPr id="4" name="TextBox 3"/>
          <p:cNvSpPr txBox="1"/>
          <p:nvPr/>
        </p:nvSpPr>
        <p:spPr>
          <a:xfrm>
            <a:off x="731520" y="1097280"/>
            <a:ext cx="10058400" cy="5029200"/>
          </a:xfrm>
          <a:prstGeom prst="rect">
            <a:avLst/>
          </a:prstGeom>
          <a:noFill/>
        </p:spPr>
        <p:txBody>
          <a:bodyPr wrap="square">
            <a:spAutoFit/>
          </a:bodyPr>
          <a:lstStyle/>
          <a:p>
            <a:pPr>
              <a:spcAft>
                <a:spcPts val="780"/>
              </a:spcAft>
              <a:defRPr sz="1300">
                <a:solidFill>
                  <a:srgbClr val="2D2D2D"/>
                </a:solidFill>
                <a:latin typeface="Calibri"/>
              </a:defRPr>
            </a:pPr>
            <a:r>
              <a:t>Preferred platform if any (WordPress, custom build, Shopify, other):</a:t>
            </a:r>
          </a:p>
          <a:p>
            <a:pPr>
              <a:spcAft>
                <a:spcPts val="780"/>
              </a:spcAft>
              <a:defRPr sz="1300">
                <a:solidFill>
                  <a:srgbClr val="2D2D2D"/>
                </a:solidFill>
                <a:latin typeface="Calibri"/>
              </a:defRPr>
            </a:pPr>
            <a:r>
              <a:t>Do you have hosting already? Where?</a:t>
            </a:r>
          </a:p>
          <a:p>
            <a:pPr>
              <a:spcAft>
                <a:spcPts val="780"/>
              </a:spcAft>
              <a:defRPr sz="1300">
                <a:solidFill>
                  <a:srgbClr val="2D2D2D"/>
                </a:solidFill>
                <a:latin typeface="Calibri"/>
              </a:defRPr>
            </a:pPr>
            <a:r>
              <a:t>Do you have a domain? Who controls it?</a:t>
            </a:r>
          </a:p>
          <a:p>
            <a:pPr>
              <a:spcAft>
                <a:spcPts val="780"/>
              </a:spcAft>
              <a:defRPr sz="1300">
                <a:solidFill>
                  <a:srgbClr val="2D2D2D"/>
                </a:solidFill>
                <a:latin typeface="Calibri"/>
              </a:defRPr>
            </a:pPr>
            <a:r>
              <a:t>Integrations needed? (CRM, email marketing, booking, accounting, payments):</a:t>
            </a:r>
          </a:p>
          <a:p>
            <a:pPr>
              <a:spcAft>
                <a:spcPts val="780"/>
              </a:spcAft>
              <a:defRPr sz="1300">
                <a:solidFill>
                  <a:srgbClr val="2D2D2D"/>
                </a:solidFill>
                <a:latin typeface="Calibri"/>
              </a:defRPr>
            </a:pPr>
            <a:r>
              <a:t>Do you need email addresses set up on your domain?</a:t>
            </a:r>
          </a:p>
          <a:p>
            <a:pPr>
              <a:spcAft>
                <a:spcPts val="780"/>
              </a:spcAft>
              <a:defRPr sz="1300">
                <a:solidFill>
                  <a:srgbClr val="2D2D2D"/>
                </a:solidFill>
                <a:latin typeface="Calibri"/>
              </a:defRPr>
            </a:pPr>
            <a:r>
              <a:t>SEO — are you ranking for anything currently? Target keywords?</a:t>
            </a:r>
          </a:p>
          <a:p>
            <a:pPr>
              <a:spcAft>
                <a:spcPts val="780"/>
              </a:spcAft>
              <a:defRPr sz="1300">
                <a:solidFill>
                  <a:srgbClr val="2D2D2D"/>
                </a:solidFill>
                <a:latin typeface="Calibri"/>
              </a:defRPr>
            </a:pPr>
            <a:r>
              <a:t>Google Analytics or Search Console already set up?</a:t>
            </a:r>
          </a:p>
          <a:p>
            <a:pPr>
              <a:spcAft>
                <a:spcPts val="780"/>
              </a:spcAft>
              <a:defRPr sz="1300">
                <a:solidFill>
                  <a:srgbClr val="2D2D2D"/>
                </a:solidFill>
                <a:latin typeface="Calibri"/>
              </a:defRPr>
            </a:pPr>
            <a:r>
              <a:t>Cookie consent / GDPR requirements?</a:t>
            </a:r>
          </a:p>
          <a:p>
            <a:pPr>
              <a:spcAft>
                <a:spcPts val="780"/>
              </a:spcAft>
              <a:defRPr sz="1300">
                <a:solidFill>
                  <a:srgbClr val="2D2D2D"/>
                </a:solidFill>
                <a:latin typeface="Calibri"/>
              </a:defRPr>
            </a:pPr>
            <a:r>
              <a:t>Any API keys or third-party platform accounts to connect?</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54864" cy="685800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31520" y="457200"/>
            <a:ext cx="4572000" cy="640080"/>
          </a:xfrm>
          <a:prstGeom prst="rect">
            <a:avLst/>
          </a:prstGeom>
          <a:noFill/>
        </p:spPr>
        <p:txBody>
          <a:bodyPr wrap="square">
            <a:spAutoFit/>
          </a:bodyPr>
          <a:lstStyle/>
          <a:p>
            <a:pPr algn="l">
              <a:defRPr sz="3600" b="1">
                <a:solidFill>
                  <a:srgbClr val="0B1F2C"/>
                </a:solidFill>
                <a:latin typeface="Calibri"/>
              </a:defRPr>
            </a:pPr>
            <a:r>
              <a:t>Running Order</a:t>
            </a:r>
          </a:p>
        </p:txBody>
      </p:sp>
      <p:sp>
        <p:nvSpPr>
          <p:cNvPr id="4" name="TextBox 3"/>
          <p:cNvSpPr txBox="1"/>
          <p:nvPr/>
        </p:nvSpPr>
        <p:spPr>
          <a:xfrm>
            <a:off x="731520" y="1463040"/>
            <a:ext cx="7315200" cy="5029200"/>
          </a:xfrm>
          <a:prstGeom prst="rect">
            <a:avLst/>
          </a:prstGeom>
          <a:noFill/>
        </p:spPr>
        <p:txBody>
          <a:bodyPr wrap="square">
            <a:spAutoFit/>
          </a:bodyPr>
          <a:lstStyle/>
          <a:p>
            <a:pPr>
              <a:spcAft>
                <a:spcPts val="1080"/>
              </a:spcAft>
              <a:defRPr sz="1800">
                <a:solidFill>
                  <a:srgbClr val="2D2D2D"/>
                </a:solidFill>
                <a:latin typeface="Calibri"/>
              </a:defRPr>
            </a:pPr>
            <a:r>
              <a:t>01    Introductions</a:t>
            </a:r>
          </a:p>
          <a:p>
            <a:pPr>
              <a:spcAft>
                <a:spcPts val="1080"/>
              </a:spcAft>
              <a:defRPr sz="1800">
                <a:solidFill>
                  <a:srgbClr val="2D2D2D"/>
                </a:solidFill>
                <a:latin typeface="Calibri"/>
              </a:defRPr>
            </a:pPr>
            <a:r>
              <a:t>02    Our Process</a:t>
            </a:r>
          </a:p>
          <a:p>
            <a:pPr>
              <a:spcAft>
                <a:spcPts val="1080"/>
              </a:spcAft>
              <a:defRPr sz="1800">
                <a:solidFill>
                  <a:srgbClr val="2D2D2D"/>
                </a:solidFill>
                <a:latin typeface="Calibri"/>
              </a:defRPr>
            </a:pPr>
            <a:r>
              <a:t>03    Goals, Objectives &amp; Audience Insight</a:t>
            </a:r>
          </a:p>
          <a:p>
            <a:pPr>
              <a:spcAft>
                <a:spcPts val="1080"/>
              </a:spcAft>
              <a:defRPr sz="1800">
                <a:solidFill>
                  <a:srgbClr val="2D2D2D"/>
                </a:solidFill>
                <a:latin typeface="Calibri"/>
              </a:defRPr>
            </a:pPr>
            <a:r>
              <a:t>04    Brand &amp; Visual Direction</a:t>
            </a:r>
          </a:p>
          <a:p>
            <a:pPr>
              <a:spcAft>
                <a:spcPts val="1080"/>
              </a:spcAft>
              <a:defRPr sz="1800">
                <a:solidFill>
                  <a:srgbClr val="2D2D2D"/>
                </a:solidFill>
                <a:latin typeface="Calibri"/>
              </a:defRPr>
            </a:pPr>
            <a:r>
              <a:t>05    Website Review &amp; Structure</a:t>
            </a:r>
          </a:p>
          <a:p>
            <a:pPr>
              <a:spcAft>
                <a:spcPts val="1080"/>
              </a:spcAft>
              <a:defRPr sz="1800">
                <a:solidFill>
                  <a:srgbClr val="2D2D2D"/>
                </a:solidFill>
                <a:latin typeface="Calibri"/>
              </a:defRPr>
            </a:pPr>
            <a:r>
              <a:t>06    Competitor / Peer Review</a:t>
            </a:r>
          </a:p>
          <a:p>
            <a:pPr>
              <a:spcAft>
                <a:spcPts val="1080"/>
              </a:spcAft>
              <a:defRPr sz="1800">
                <a:solidFill>
                  <a:srgbClr val="2D2D2D"/>
                </a:solidFill>
                <a:latin typeface="Calibri"/>
              </a:defRPr>
            </a:pPr>
            <a:r>
              <a:t>07    Features, Functionality &amp; Wishlist</a:t>
            </a:r>
          </a:p>
          <a:p>
            <a:pPr>
              <a:spcAft>
                <a:spcPts val="1080"/>
              </a:spcAft>
              <a:defRPr sz="1800">
                <a:solidFill>
                  <a:srgbClr val="2D2D2D"/>
                </a:solidFill>
                <a:latin typeface="Calibri"/>
              </a:defRPr>
            </a:pPr>
            <a:r>
              <a:t>08    Content &amp; Copy</a:t>
            </a:r>
          </a:p>
          <a:p>
            <a:pPr>
              <a:spcAft>
                <a:spcPts val="1080"/>
              </a:spcAft>
              <a:defRPr sz="1800">
                <a:solidFill>
                  <a:srgbClr val="2D2D2D"/>
                </a:solidFill>
                <a:latin typeface="Calibri"/>
              </a:defRPr>
            </a:pPr>
            <a:r>
              <a:t>09    Technical &amp; Practical</a:t>
            </a:r>
          </a:p>
          <a:p>
            <a:pPr>
              <a:spcAft>
                <a:spcPts val="1080"/>
              </a:spcAft>
              <a:defRPr sz="1800">
                <a:solidFill>
                  <a:srgbClr val="2D2D2D"/>
                </a:solidFill>
                <a:latin typeface="Calibri"/>
              </a:defRPr>
            </a:pPr>
            <a:r>
              <a:t>10    Next Steps</a:t>
            </a:r>
          </a:p>
        </p:txBody>
      </p:sp>
      <p:sp>
        <p:nvSpPr>
          <p:cNvPr id="5" name="Rectangle 4"/>
          <p:cNvSpPr/>
          <p:nvPr/>
        </p:nvSpPr>
        <p:spPr>
          <a:xfrm>
            <a:off x="9601200" y="0"/>
            <a:ext cx="2590495" cy="6858000"/>
          </a:xfrm>
          <a:prstGeom prst="rect">
            <a:avLst/>
          </a:prstGeom>
          <a:solidFill>
            <a:srgbClr val="0B1F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9784080" y="2743200"/>
            <a:ext cx="2194560" cy="1371600"/>
          </a:xfrm>
          <a:prstGeom prst="rect">
            <a:avLst/>
          </a:prstGeom>
          <a:noFill/>
        </p:spPr>
        <p:txBody>
          <a:bodyPr wrap="square">
            <a:spAutoFit/>
          </a:bodyPr>
          <a:lstStyle/>
          <a:p>
            <a:pPr algn="l">
              <a:defRPr sz="1400" b="0">
                <a:solidFill>
                  <a:srgbClr val="FFFFFF"/>
                </a:solidFill>
                <a:latin typeface="Calibri"/>
              </a:defRPr>
            </a:pPr>
            <a:r>
              <a:t>This workshop is the foundation of your entire website project.</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54864" cy="685800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31520" y="365760"/>
            <a:ext cx="4572000" cy="548640"/>
          </a:xfrm>
          <a:prstGeom prst="rect">
            <a:avLst/>
          </a:prstGeom>
          <a:noFill/>
        </p:spPr>
        <p:txBody>
          <a:bodyPr wrap="square">
            <a:spAutoFit/>
          </a:bodyPr>
          <a:lstStyle/>
          <a:p>
            <a:pPr algn="l">
              <a:defRPr sz="3200" b="1">
                <a:solidFill>
                  <a:srgbClr val="0B1F2C"/>
                </a:solidFill>
                <a:latin typeface="Calibri"/>
              </a:defRPr>
            </a:pPr>
            <a:r>
              <a:t>Budget, Timeline &amp; Decision Making</a:t>
            </a:r>
          </a:p>
        </p:txBody>
      </p:sp>
      <p:sp>
        <p:nvSpPr>
          <p:cNvPr id="4" name="TextBox 3"/>
          <p:cNvSpPr txBox="1"/>
          <p:nvPr/>
        </p:nvSpPr>
        <p:spPr>
          <a:xfrm>
            <a:off x="731520" y="1097280"/>
            <a:ext cx="10058400" cy="5029200"/>
          </a:xfrm>
          <a:prstGeom prst="rect">
            <a:avLst/>
          </a:prstGeom>
          <a:noFill/>
        </p:spPr>
        <p:txBody>
          <a:bodyPr wrap="square">
            <a:spAutoFit/>
          </a:bodyPr>
          <a:lstStyle/>
          <a:p>
            <a:pPr>
              <a:spcAft>
                <a:spcPts val="840"/>
              </a:spcAft>
              <a:defRPr sz="1400">
                <a:solidFill>
                  <a:srgbClr val="2D2D2D"/>
                </a:solidFill>
                <a:latin typeface="Calibri"/>
              </a:defRPr>
            </a:pPr>
            <a:r>
              <a:t>Budget range (even a rough bracket helps — under €2k, €2-5k, €5-10k, €10k+):</a:t>
            </a:r>
          </a:p>
          <a:p>
            <a:pPr>
              <a:spcAft>
                <a:spcPts val="840"/>
              </a:spcAft>
              <a:defRPr sz="1400">
                <a:solidFill>
                  <a:srgbClr val="2D2D2D"/>
                </a:solidFill>
                <a:latin typeface="Calibri"/>
              </a:defRPr>
            </a:pPr>
            <a:r>
              <a:t>Is there a hard deadline? (Event, season, launch date):</a:t>
            </a:r>
          </a:p>
          <a:p>
            <a:pPr>
              <a:spcAft>
                <a:spcPts val="840"/>
              </a:spcAft>
              <a:defRPr sz="1400">
                <a:solidFill>
                  <a:srgbClr val="2D2D2D"/>
                </a:solidFill>
                <a:latin typeface="Calibri"/>
              </a:defRPr>
            </a:pPr>
            <a:r>
              <a:t>What's driving the timing? Why now?</a:t>
            </a:r>
          </a:p>
          <a:p>
            <a:pPr>
              <a:spcAft>
                <a:spcPts val="840"/>
              </a:spcAft>
              <a:defRPr sz="1400">
                <a:solidFill>
                  <a:srgbClr val="2D2D2D"/>
                </a:solidFill>
                <a:latin typeface="Calibri"/>
              </a:defRPr>
            </a:pPr>
            <a:r>
              <a:t>Who signs off on the website? (Just you, or does a partner/board need to approve?):</a:t>
            </a:r>
          </a:p>
          <a:p>
            <a:pPr>
              <a:spcAft>
                <a:spcPts val="840"/>
              </a:spcAft>
              <a:defRPr sz="1400">
                <a:solidFill>
                  <a:srgbClr val="2D2D2D"/>
                </a:solidFill>
                <a:latin typeface="Calibri"/>
              </a:defRPr>
            </a:pPr>
            <a:r>
              <a:t>Have you been through a website project before? What went well or badly?</a:t>
            </a:r>
          </a:p>
          <a:p>
            <a:pPr>
              <a:spcAft>
                <a:spcPts val="840"/>
              </a:spcAft>
              <a:defRPr sz="1400">
                <a:solidFill>
                  <a:srgbClr val="2D2D2D"/>
                </a:solidFill>
                <a:latin typeface="Calibri"/>
              </a:defRPr>
            </a:pPr>
            <a:r>
              <a:t>How do you prefer to communicate? (Email, phone, WhatsApp, video calls):</a:t>
            </a:r>
          </a:p>
          <a:p>
            <a:pPr>
              <a:spcAft>
                <a:spcPts val="840"/>
              </a:spcAft>
              <a:defRPr sz="1400">
                <a:solidFill>
                  <a:srgbClr val="2D2D2D"/>
                </a:solidFill>
                <a:latin typeface="Calibri"/>
              </a:defRPr>
            </a:pPr>
            <a:r>
              <a:t>How involved do you want to be in the process? (Very hands-on, or "just make it good"):</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bg>
      <p:bgPr>
        <a:solidFill>
          <a:srgbClr val="0B1F2C"/>
        </a:solidFill>
        <a:effectLst/>
      </p:bgPr>
    </p:bg>
    <p:spTree>
      <p:nvGrpSpPr>
        <p:cNvPr id="1" name=""/>
        <p:cNvGrpSpPr/>
        <p:nvPr/>
      </p:nvGrpSpPr>
      <p:grpSpPr/>
      <p:sp>
        <p:nvSpPr>
          <p:cNvPr id="2" name="TextBox 1"/>
          <p:cNvSpPr txBox="1"/>
          <p:nvPr/>
        </p:nvSpPr>
        <p:spPr>
          <a:xfrm>
            <a:off x="1371600" y="2286000"/>
            <a:ext cx="9144000" cy="1097280"/>
          </a:xfrm>
          <a:prstGeom prst="rect">
            <a:avLst/>
          </a:prstGeom>
          <a:noFill/>
        </p:spPr>
        <p:txBody>
          <a:bodyPr wrap="square">
            <a:spAutoFit/>
          </a:bodyPr>
          <a:lstStyle/>
          <a:p>
            <a:pPr algn="l">
              <a:defRPr sz="4400" b="1">
                <a:solidFill>
                  <a:srgbClr val="FFFFFF"/>
                </a:solidFill>
                <a:latin typeface="Calibri"/>
              </a:defRPr>
            </a:pPr>
            <a:r>
              <a:t>The Build Process</a:t>
            </a:r>
          </a:p>
        </p:txBody>
      </p:sp>
      <p:sp>
        <p:nvSpPr>
          <p:cNvPr id="3" name="Rectangle 2"/>
          <p:cNvSpPr/>
          <p:nvPr/>
        </p:nvSpPr>
        <p:spPr>
          <a:xfrm>
            <a:off x="1371600" y="3474720"/>
            <a:ext cx="1828800" cy="4572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371600" y="3840480"/>
            <a:ext cx="7315200" cy="914400"/>
          </a:xfrm>
          <a:prstGeom prst="rect">
            <a:avLst/>
          </a:prstGeom>
          <a:noFill/>
        </p:spPr>
        <p:txBody>
          <a:bodyPr wrap="square">
            <a:spAutoFit/>
          </a:bodyPr>
          <a:lstStyle/>
          <a:p>
            <a:pPr algn="l">
              <a:defRPr sz="1800" b="0">
                <a:solidFill>
                  <a:srgbClr val="999999"/>
                </a:solidFill>
                <a:latin typeface="Calibri"/>
              </a:defRPr>
            </a:pPr>
            <a:r>
              <a:t>What happens after the workshop — step by step.</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54864" cy="685800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31520" y="365760"/>
            <a:ext cx="4572000" cy="457200"/>
          </a:xfrm>
          <a:prstGeom prst="rect">
            <a:avLst/>
          </a:prstGeom>
          <a:noFill/>
        </p:spPr>
        <p:txBody>
          <a:bodyPr wrap="square">
            <a:spAutoFit/>
          </a:bodyPr>
          <a:lstStyle/>
          <a:p>
            <a:pPr algn="l">
              <a:defRPr sz="2800" b="1">
                <a:solidFill>
                  <a:srgbClr val="0B1F2C"/>
                </a:solidFill>
                <a:latin typeface="Calibri"/>
              </a:defRPr>
            </a:pPr>
            <a:r>
              <a:t>Phase 2: Workshop &amp; Strategy</a:t>
            </a:r>
          </a:p>
        </p:txBody>
      </p:sp>
      <p:sp>
        <p:nvSpPr>
          <p:cNvPr id="4" name="Rectangle 3"/>
          <p:cNvSpPr/>
          <p:nvPr/>
        </p:nvSpPr>
        <p:spPr>
          <a:xfrm>
            <a:off x="731520" y="1005840"/>
            <a:ext cx="5029200" cy="457200"/>
          </a:xfrm>
          <a:prstGeom prst="rect">
            <a:avLst/>
          </a:prstGeom>
          <a:solidFill>
            <a:srgbClr val="F5F5F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822960" y="1051560"/>
            <a:ext cx="4846320" cy="365760"/>
          </a:xfrm>
          <a:prstGeom prst="rect">
            <a:avLst/>
          </a:prstGeom>
          <a:noFill/>
        </p:spPr>
        <p:txBody>
          <a:bodyPr wrap="square">
            <a:spAutoFit/>
          </a:bodyPr>
          <a:lstStyle/>
          <a:p>
            <a:pPr algn="l">
              <a:defRPr sz="1100" b="0">
                <a:solidFill>
                  <a:srgbClr val="666666"/>
                </a:solidFill>
                <a:latin typeface="Calibri"/>
              </a:defRPr>
            </a:pPr>
            <a:r>
              <a:t>Team: Marketing Strategist, SEO Specialist, Copywriter, Creative Director, PM</a:t>
            </a:r>
          </a:p>
        </p:txBody>
      </p:sp>
      <p:sp>
        <p:nvSpPr>
          <p:cNvPr id="6" name="TextBox 5"/>
          <p:cNvSpPr txBox="1"/>
          <p:nvPr/>
        </p:nvSpPr>
        <p:spPr>
          <a:xfrm>
            <a:off x="731520" y="1645920"/>
            <a:ext cx="5029200" cy="2743200"/>
          </a:xfrm>
          <a:prstGeom prst="rect">
            <a:avLst/>
          </a:prstGeom>
          <a:noFill/>
        </p:spPr>
        <p:txBody>
          <a:bodyPr wrap="square">
            <a:spAutoFit/>
          </a:bodyPr>
          <a:lstStyle/>
          <a:p>
            <a:pPr>
              <a:spcAft>
                <a:spcPts val="719"/>
              </a:spcAft>
              <a:defRPr sz="1200">
                <a:solidFill>
                  <a:srgbClr val="2D2D2D"/>
                </a:solidFill>
                <a:latin typeface="Calibri"/>
              </a:defRPr>
            </a:pPr>
            <a:r>
              <a:t>Market, competitor, and audience analysis using discovery notes</a:t>
            </a:r>
          </a:p>
          <a:p>
            <a:pPr>
              <a:spcAft>
                <a:spcPts val="719"/>
              </a:spcAft>
              <a:defRPr sz="1200">
                <a:solidFill>
                  <a:srgbClr val="2D2D2D"/>
                </a:solidFill>
                <a:latin typeface="Calibri"/>
              </a:defRPr>
            </a:pPr>
            <a:r>
              <a:t>Keyword research and search opportunity mapping for site structure</a:t>
            </a:r>
          </a:p>
          <a:p>
            <a:pPr>
              <a:spcAft>
                <a:spcPts val="719"/>
              </a:spcAft>
              <a:defRPr sz="1200">
                <a:solidFill>
                  <a:srgbClr val="2D2D2D"/>
                </a:solidFill>
                <a:latin typeface="Calibri"/>
              </a:defRPr>
            </a:pPr>
            <a:r>
              <a:t>Brand review and visual direction setting</a:t>
            </a:r>
          </a:p>
          <a:p>
            <a:pPr>
              <a:spcAft>
                <a:spcPts val="719"/>
              </a:spcAft>
              <a:defRPr sz="1200">
                <a:solidFill>
                  <a:srgbClr val="2D2D2D"/>
                </a:solidFill>
                <a:latin typeface="Calibri"/>
              </a:defRPr>
            </a:pPr>
            <a:r>
              <a:t>Tone-of-voice guide drafted if none exists</a:t>
            </a:r>
          </a:p>
          <a:p>
            <a:pPr>
              <a:spcAft>
                <a:spcPts val="719"/>
              </a:spcAft>
              <a:defRPr sz="1200">
                <a:solidFill>
                  <a:srgbClr val="2D2D2D"/>
                </a:solidFill>
                <a:latin typeface="Calibri"/>
              </a:defRPr>
            </a:pPr>
            <a:r>
              <a:t>All findings compiled into a single Workshop Document</a:t>
            </a:r>
          </a:p>
        </p:txBody>
      </p:sp>
      <p:sp>
        <p:nvSpPr>
          <p:cNvPr id="7" name="TextBox 6"/>
          <p:cNvSpPr txBox="1"/>
          <p:nvPr/>
        </p:nvSpPr>
        <p:spPr>
          <a:xfrm>
            <a:off x="6400800" y="1005840"/>
            <a:ext cx="5029200" cy="365760"/>
          </a:xfrm>
          <a:prstGeom prst="rect">
            <a:avLst/>
          </a:prstGeom>
          <a:noFill/>
        </p:spPr>
        <p:txBody>
          <a:bodyPr wrap="square">
            <a:spAutoFit/>
          </a:bodyPr>
          <a:lstStyle/>
          <a:p>
            <a:pPr algn="l">
              <a:defRPr sz="1400" b="1">
                <a:solidFill>
                  <a:srgbClr val="0B1F2C"/>
                </a:solidFill>
                <a:latin typeface="Calibri"/>
              </a:defRPr>
            </a:pPr>
            <a:r>
              <a:t>Workshop Document Covers:</a:t>
            </a:r>
          </a:p>
        </p:txBody>
      </p:sp>
      <p:sp>
        <p:nvSpPr>
          <p:cNvPr id="8" name="TextBox 7"/>
          <p:cNvSpPr txBox="1"/>
          <p:nvPr/>
        </p:nvSpPr>
        <p:spPr>
          <a:xfrm>
            <a:off x="6400800" y="1463040"/>
            <a:ext cx="5029200" cy="2743200"/>
          </a:xfrm>
          <a:prstGeom prst="rect">
            <a:avLst/>
          </a:prstGeom>
          <a:noFill/>
        </p:spPr>
        <p:txBody>
          <a:bodyPr wrap="square">
            <a:spAutoFit/>
          </a:bodyPr>
          <a:lstStyle/>
          <a:p>
            <a:pPr>
              <a:spcAft>
                <a:spcPts val="719"/>
              </a:spcAft>
              <a:defRPr sz="1200">
                <a:solidFill>
                  <a:srgbClr val="2D2D2D"/>
                </a:solidFill>
                <a:latin typeface="Calibri"/>
              </a:defRPr>
            </a:pPr>
            <a:r>
              <a:t>Website goals (ranked by priority)</a:t>
            </a:r>
          </a:p>
          <a:p>
            <a:pPr>
              <a:spcAft>
                <a:spcPts val="719"/>
              </a:spcAft>
              <a:defRPr sz="1200">
                <a:solidFill>
                  <a:srgbClr val="2D2D2D"/>
                </a:solidFill>
                <a:latin typeface="Calibri"/>
              </a:defRPr>
            </a:pPr>
            <a:r>
              <a:t>Target audience profiles</a:t>
            </a:r>
          </a:p>
          <a:p>
            <a:pPr>
              <a:spcAft>
                <a:spcPts val="719"/>
              </a:spcAft>
              <a:defRPr sz="1200">
                <a:solidFill>
                  <a:srgbClr val="2D2D2D"/>
                </a:solidFill>
                <a:latin typeface="Calibri"/>
              </a:defRPr>
            </a:pPr>
            <a:r>
              <a:t>Sitemap and page hierarchy (SEO-informed)</a:t>
            </a:r>
          </a:p>
          <a:p>
            <a:pPr>
              <a:spcAft>
                <a:spcPts val="719"/>
              </a:spcAft>
              <a:defRPr sz="1200">
                <a:solidFill>
                  <a:srgbClr val="2D2D2D"/>
                </a:solidFill>
                <a:latin typeface="Calibri"/>
              </a:defRPr>
            </a:pPr>
            <a:r>
              <a:t>Content requirements per page</a:t>
            </a:r>
          </a:p>
          <a:p>
            <a:pPr>
              <a:spcAft>
                <a:spcPts val="719"/>
              </a:spcAft>
              <a:defRPr sz="1200">
                <a:solidFill>
                  <a:srgbClr val="2D2D2D"/>
                </a:solidFill>
                <a:latin typeface="Calibri"/>
              </a:defRPr>
            </a:pPr>
            <a:r>
              <a:t>Visual direction (mood, references, constraints)</a:t>
            </a:r>
          </a:p>
          <a:p>
            <a:pPr>
              <a:spcAft>
                <a:spcPts val="719"/>
              </a:spcAft>
              <a:defRPr sz="1200">
                <a:solidFill>
                  <a:srgbClr val="2D2D2D"/>
                </a:solidFill>
                <a:latin typeface="Calibri"/>
              </a:defRPr>
            </a:pPr>
            <a:r>
              <a:t>Technical requirements and integrations</a:t>
            </a:r>
          </a:p>
          <a:p>
            <a:pPr>
              <a:spcAft>
                <a:spcPts val="719"/>
              </a:spcAft>
              <a:defRPr sz="1200">
                <a:solidFill>
                  <a:srgbClr val="2D2D2D"/>
                </a:solidFill>
                <a:latin typeface="Calibri"/>
              </a:defRPr>
            </a:pPr>
            <a:r>
              <a:t>Success metrics</a:t>
            </a:r>
          </a:p>
        </p:txBody>
      </p:sp>
      <p:sp>
        <p:nvSpPr>
          <p:cNvPr id="9" name="Rectangle 8"/>
          <p:cNvSpPr/>
          <p:nvPr/>
        </p:nvSpPr>
        <p:spPr>
          <a:xfrm>
            <a:off x="731520" y="4846320"/>
            <a:ext cx="10698480" cy="548640"/>
          </a:xfrm>
          <a:prstGeom prst="rect">
            <a:avLst/>
          </a:prstGeom>
          <a:solidFill>
            <a:srgbClr val="E8F4F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822960" y="4892040"/>
            <a:ext cx="10515600" cy="457200"/>
          </a:xfrm>
          <a:prstGeom prst="rect">
            <a:avLst/>
          </a:prstGeom>
          <a:noFill/>
        </p:spPr>
        <p:txBody>
          <a:bodyPr wrap="square">
            <a:spAutoFit/>
          </a:bodyPr>
          <a:lstStyle/>
          <a:p>
            <a:pPr algn="l">
              <a:defRPr sz="1200" b="1">
                <a:solidFill>
                  <a:srgbClr val="007AFF"/>
                </a:solidFill>
                <a:latin typeface="Calibri"/>
              </a:defRPr>
            </a:pPr>
            <a:r>
              <a:t>Output: Website Workshop Document (PDF)  |  Sign-off: Client approves direction before any design work.</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54864" cy="685800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31520" y="365760"/>
            <a:ext cx="7315200" cy="457200"/>
          </a:xfrm>
          <a:prstGeom prst="rect">
            <a:avLst/>
          </a:prstGeom>
          <a:noFill/>
        </p:spPr>
        <p:txBody>
          <a:bodyPr wrap="square">
            <a:spAutoFit/>
          </a:bodyPr>
          <a:lstStyle/>
          <a:p>
            <a:pPr algn="l">
              <a:defRPr sz="2800" b="1">
                <a:solidFill>
                  <a:srgbClr val="0B1F2C"/>
                </a:solidFill>
                <a:latin typeface="Calibri"/>
              </a:defRPr>
            </a:pPr>
            <a:r>
              <a:t>Phase 3: Wireframes &amp; Homepage Design</a:t>
            </a:r>
          </a:p>
        </p:txBody>
      </p:sp>
      <p:sp>
        <p:nvSpPr>
          <p:cNvPr id="4" name="Rectangle 3"/>
          <p:cNvSpPr/>
          <p:nvPr/>
        </p:nvSpPr>
        <p:spPr>
          <a:xfrm>
            <a:off x="731520" y="1005840"/>
            <a:ext cx="5029200" cy="457200"/>
          </a:xfrm>
          <a:prstGeom prst="rect">
            <a:avLst/>
          </a:prstGeom>
          <a:solidFill>
            <a:srgbClr val="F5F5F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822960" y="1051560"/>
            <a:ext cx="4846320" cy="365760"/>
          </a:xfrm>
          <a:prstGeom prst="rect">
            <a:avLst/>
          </a:prstGeom>
          <a:noFill/>
        </p:spPr>
        <p:txBody>
          <a:bodyPr wrap="square">
            <a:spAutoFit/>
          </a:bodyPr>
          <a:lstStyle/>
          <a:p>
            <a:pPr algn="l">
              <a:defRPr sz="1100" b="0">
                <a:solidFill>
                  <a:srgbClr val="666666"/>
                </a:solidFill>
                <a:latin typeface="Calibri"/>
              </a:defRPr>
            </a:pPr>
            <a:r>
              <a:t>Team: Creative Director, Graphic Designer, Copywriter, Frontend Developer</a:t>
            </a:r>
          </a:p>
        </p:txBody>
      </p:sp>
      <p:sp>
        <p:nvSpPr>
          <p:cNvPr id="6" name="TextBox 5"/>
          <p:cNvSpPr txBox="1"/>
          <p:nvPr/>
        </p:nvSpPr>
        <p:spPr>
          <a:xfrm>
            <a:off x="731520" y="1645920"/>
            <a:ext cx="10058400" cy="2286000"/>
          </a:xfrm>
          <a:prstGeom prst="rect">
            <a:avLst/>
          </a:prstGeom>
          <a:noFill/>
        </p:spPr>
        <p:txBody>
          <a:bodyPr wrap="square">
            <a:spAutoFit/>
          </a:bodyPr>
          <a:lstStyle/>
          <a:p>
            <a:pPr>
              <a:spcAft>
                <a:spcPts val="780"/>
              </a:spcAft>
              <a:defRPr sz="1300">
                <a:solidFill>
                  <a:srgbClr val="2D2D2D"/>
                </a:solidFill>
                <a:latin typeface="Calibri"/>
              </a:defRPr>
            </a:pPr>
            <a:r>
              <a:t>Wireframes for homepage and key interior pages (based on approved sitemap)</a:t>
            </a:r>
          </a:p>
          <a:p>
            <a:pPr>
              <a:spcAft>
                <a:spcPts val="780"/>
              </a:spcAft>
              <a:defRPr sz="1300">
                <a:solidFill>
                  <a:srgbClr val="2D2D2D"/>
                </a:solidFill>
                <a:latin typeface="Calibri"/>
              </a:defRPr>
            </a:pPr>
            <a:r>
              <a:t>Homepage copy written in full — headlines, body, calls to action</a:t>
            </a:r>
          </a:p>
          <a:p>
            <a:pPr>
              <a:spcAft>
                <a:spcPts val="780"/>
              </a:spcAft>
              <a:defRPr sz="1300">
                <a:solidFill>
                  <a:srgbClr val="2D2D2D"/>
                </a:solidFill>
                <a:latin typeface="Calibri"/>
              </a:defRPr>
            </a:pPr>
            <a:r>
              <a:t>High-fidelity homepage design mockup</a:t>
            </a:r>
          </a:p>
          <a:p>
            <a:pPr>
              <a:spcAft>
                <a:spcPts val="780"/>
              </a:spcAft>
              <a:defRPr sz="1300">
                <a:solidFill>
                  <a:srgbClr val="2D2D2D"/>
                </a:solidFill>
                <a:latin typeface="Calibri"/>
              </a:defRPr>
            </a:pPr>
            <a:r>
              <a:t>Technical constraints flagged early (animations, interactions, responsive behaviour)</a:t>
            </a:r>
          </a:p>
        </p:txBody>
      </p:sp>
      <p:sp>
        <p:nvSpPr>
          <p:cNvPr id="7" name="Rectangle 6"/>
          <p:cNvSpPr/>
          <p:nvPr/>
        </p:nvSpPr>
        <p:spPr>
          <a:xfrm>
            <a:off x="731520" y="4846320"/>
            <a:ext cx="10698480" cy="548640"/>
          </a:xfrm>
          <a:prstGeom prst="rect">
            <a:avLst/>
          </a:prstGeom>
          <a:solidFill>
            <a:srgbClr val="E8F4F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22960" y="4892040"/>
            <a:ext cx="10515600" cy="457200"/>
          </a:xfrm>
          <a:prstGeom prst="rect">
            <a:avLst/>
          </a:prstGeom>
          <a:noFill/>
        </p:spPr>
        <p:txBody>
          <a:bodyPr wrap="square">
            <a:spAutoFit/>
          </a:bodyPr>
          <a:lstStyle/>
          <a:p>
            <a:pPr algn="l">
              <a:defRPr sz="1200" b="1">
                <a:solidFill>
                  <a:srgbClr val="007AFF"/>
                </a:solidFill>
                <a:latin typeface="Calibri"/>
              </a:defRPr>
            </a:pPr>
            <a:r>
              <a:t>Output: Wireframes + homepage design + copy  |  Sign-off: Client picks direction. Feedback actioned before Phase 4.</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54864" cy="685800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31520" y="365760"/>
            <a:ext cx="7315200" cy="457200"/>
          </a:xfrm>
          <a:prstGeom prst="rect">
            <a:avLst/>
          </a:prstGeom>
          <a:noFill/>
        </p:spPr>
        <p:txBody>
          <a:bodyPr wrap="square">
            <a:spAutoFit/>
          </a:bodyPr>
          <a:lstStyle/>
          <a:p>
            <a:pPr algn="l">
              <a:defRPr sz="2800" b="1">
                <a:solidFill>
                  <a:srgbClr val="0B1F2C"/>
                </a:solidFill>
                <a:latin typeface="Calibri"/>
              </a:defRPr>
            </a:pPr>
            <a:r>
              <a:t>Phase 4: Full Design &amp; Content</a:t>
            </a:r>
          </a:p>
        </p:txBody>
      </p:sp>
      <p:sp>
        <p:nvSpPr>
          <p:cNvPr id="4" name="Rectangle 3"/>
          <p:cNvSpPr/>
          <p:nvPr/>
        </p:nvSpPr>
        <p:spPr>
          <a:xfrm>
            <a:off x="731520" y="1005840"/>
            <a:ext cx="5029200" cy="457200"/>
          </a:xfrm>
          <a:prstGeom prst="rect">
            <a:avLst/>
          </a:prstGeom>
          <a:solidFill>
            <a:srgbClr val="F5F5F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822960" y="1051560"/>
            <a:ext cx="4846320" cy="365760"/>
          </a:xfrm>
          <a:prstGeom prst="rect">
            <a:avLst/>
          </a:prstGeom>
          <a:noFill/>
        </p:spPr>
        <p:txBody>
          <a:bodyPr wrap="square">
            <a:spAutoFit/>
          </a:bodyPr>
          <a:lstStyle/>
          <a:p>
            <a:pPr algn="l">
              <a:defRPr sz="1100" b="0">
                <a:solidFill>
                  <a:srgbClr val="666666"/>
                </a:solidFill>
                <a:latin typeface="Calibri"/>
              </a:defRPr>
            </a:pPr>
            <a:r>
              <a:t>Team: Graphic Designer, Copywriter, Brand Guardian, Creative Director</a:t>
            </a:r>
          </a:p>
        </p:txBody>
      </p:sp>
      <p:sp>
        <p:nvSpPr>
          <p:cNvPr id="6" name="TextBox 5"/>
          <p:cNvSpPr txBox="1"/>
          <p:nvPr/>
        </p:nvSpPr>
        <p:spPr>
          <a:xfrm>
            <a:off x="731520" y="1645920"/>
            <a:ext cx="10058400" cy="2286000"/>
          </a:xfrm>
          <a:prstGeom prst="rect">
            <a:avLst/>
          </a:prstGeom>
          <a:noFill/>
        </p:spPr>
        <p:txBody>
          <a:bodyPr wrap="square">
            <a:spAutoFit/>
          </a:bodyPr>
          <a:lstStyle/>
          <a:p>
            <a:pPr>
              <a:spcAft>
                <a:spcPts val="780"/>
              </a:spcAft>
              <a:defRPr sz="1300">
                <a:solidFill>
                  <a:srgbClr val="2D2D2D"/>
                </a:solidFill>
                <a:latin typeface="Calibri"/>
              </a:defRPr>
            </a:pPr>
            <a:r>
              <a:t>Approved homepage direction rolled out across all remaining pages</a:t>
            </a:r>
          </a:p>
          <a:p>
            <a:pPr>
              <a:spcAft>
                <a:spcPts val="780"/>
              </a:spcAft>
              <a:defRPr sz="1300">
                <a:solidFill>
                  <a:srgbClr val="2D2D2D"/>
                </a:solidFill>
                <a:latin typeface="Calibri"/>
              </a:defRPr>
            </a:pPr>
            <a:r>
              <a:t>Copy written for every page</a:t>
            </a:r>
          </a:p>
          <a:p>
            <a:pPr>
              <a:spcAft>
                <a:spcPts val="780"/>
              </a:spcAft>
              <a:defRPr sz="1300">
                <a:solidFill>
                  <a:srgbClr val="2D2D2D"/>
                </a:solidFill>
                <a:latin typeface="Calibri"/>
              </a:defRPr>
            </a:pPr>
            <a:r>
              <a:t>Brand consistency review — colours, typography, tone, image treatment</a:t>
            </a:r>
          </a:p>
          <a:p>
            <a:pPr>
              <a:spcAft>
                <a:spcPts val="780"/>
              </a:spcAft>
              <a:defRPr sz="1300">
                <a:solidFill>
                  <a:srgbClr val="2D2D2D"/>
                </a:solidFill>
                <a:latin typeface="Calibri"/>
              </a:defRPr>
            </a:pPr>
            <a:r>
              <a:t>Final creative review of the complete design package</a:t>
            </a:r>
          </a:p>
          <a:p>
            <a:pPr>
              <a:spcAft>
                <a:spcPts val="780"/>
              </a:spcAft>
              <a:defRPr sz="1300">
                <a:solidFill>
                  <a:srgbClr val="2D2D2D"/>
                </a:solidFill>
                <a:latin typeface="Calibri"/>
              </a:defRPr>
            </a:pPr>
            <a:r>
              <a:t>Content harvesting document issued (client supplies remaining assets)</a:t>
            </a:r>
          </a:p>
        </p:txBody>
      </p:sp>
      <p:sp>
        <p:nvSpPr>
          <p:cNvPr id="7" name="Rectangle 6"/>
          <p:cNvSpPr/>
          <p:nvPr/>
        </p:nvSpPr>
        <p:spPr>
          <a:xfrm>
            <a:off x="731520" y="4846320"/>
            <a:ext cx="10698480" cy="548640"/>
          </a:xfrm>
          <a:prstGeom prst="rect">
            <a:avLst/>
          </a:prstGeom>
          <a:solidFill>
            <a:srgbClr val="E8F4F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22960" y="4892040"/>
            <a:ext cx="10515600" cy="457200"/>
          </a:xfrm>
          <a:prstGeom prst="rect">
            <a:avLst/>
          </a:prstGeom>
          <a:noFill/>
        </p:spPr>
        <p:txBody>
          <a:bodyPr wrap="square">
            <a:spAutoFit/>
          </a:bodyPr>
          <a:lstStyle/>
          <a:p>
            <a:pPr algn="l">
              <a:defRPr sz="1200" b="1">
                <a:solidFill>
                  <a:srgbClr val="007AFF"/>
                </a:solidFill>
                <a:latin typeface="Calibri"/>
              </a:defRPr>
            </a:pPr>
            <a:r>
              <a:t>Output: Full-site design mockups + complete copy deck  |  Sign-off: Client approves before development.</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54864" cy="685800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31520" y="365760"/>
            <a:ext cx="7315200" cy="457200"/>
          </a:xfrm>
          <a:prstGeom prst="rect">
            <a:avLst/>
          </a:prstGeom>
          <a:noFill/>
        </p:spPr>
        <p:txBody>
          <a:bodyPr wrap="square">
            <a:spAutoFit/>
          </a:bodyPr>
          <a:lstStyle/>
          <a:p>
            <a:pPr algn="l">
              <a:defRPr sz="2800" b="1">
                <a:solidFill>
                  <a:srgbClr val="0B1F2C"/>
                </a:solidFill>
                <a:latin typeface="Calibri"/>
              </a:defRPr>
            </a:pPr>
            <a:r>
              <a:t>Phase 5: Development &amp; Testing</a:t>
            </a:r>
          </a:p>
        </p:txBody>
      </p:sp>
      <p:sp>
        <p:nvSpPr>
          <p:cNvPr id="4" name="Rectangle 3"/>
          <p:cNvSpPr/>
          <p:nvPr/>
        </p:nvSpPr>
        <p:spPr>
          <a:xfrm>
            <a:off x="731520" y="1005840"/>
            <a:ext cx="6400800" cy="457200"/>
          </a:xfrm>
          <a:prstGeom prst="rect">
            <a:avLst/>
          </a:prstGeom>
          <a:solidFill>
            <a:srgbClr val="F5F5F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822960" y="1051560"/>
            <a:ext cx="6217920" cy="365760"/>
          </a:xfrm>
          <a:prstGeom prst="rect">
            <a:avLst/>
          </a:prstGeom>
          <a:noFill/>
        </p:spPr>
        <p:txBody>
          <a:bodyPr wrap="square">
            <a:spAutoFit/>
          </a:bodyPr>
          <a:lstStyle/>
          <a:p>
            <a:pPr algn="l">
              <a:defRPr sz="1100" b="0">
                <a:solidFill>
                  <a:srgbClr val="666666"/>
                </a:solidFill>
                <a:latin typeface="Calibri"/>
              </a:defRPr>
            </a:pPr>
            <a:r>
              <a:t>Team: Lead Developer, Frontend, Backend, WordPress Developer (if applicable), QA Engineer</a:t>
            </a:r>
          </a:p>
        </p:txBody>
      </p:sp>
      <p:sp>
        <p:nvSpPr>
          <p:cNvPr id="6" name="TextBox 5"/>
          <p:cNvSpPr txBox="1"/>
          <p:nvPr/>
        </p:nvSpPr>
        <p:spPr>
          <a:xfrm>
            <a:off x="731520" y="1645920"/>
            <a:ext cx="5029200" cy="365760"/>
          </a:xfrm>
          <a:prstGeom prst="rect">
            <a:avLst/>
          </a:prstGeom>
          <a:noFill/>
        </p:spPr>
        <p:txBody>
          <a:bodyPr wrap="square">
            <a:spAutoFit/>
          </a:bodyPr>
          <a:lstStyle/>
          <a:p>
            <a:pPr algn="l">
              <a:defRPr sz="1400" b="1">
                <a:solidFill>
                  <a:srgbClr val="0B1F2C"/>
                </a:solidFill>
                <a:latin typeface="Calibri"/>
              </a:defRPr>
            </a:pPr>
            <a:r>
              <a:t>Development Stages:</a:t>
            </a:r>
          </a:p>
        </p:txBody>
      </p:sp>
      <p:sp>
        <p:nvSpPr>
          <p:cNvPr id="7" name="TextBox 6"/>
          <p:cNvSpPr txBox="1"/>
          <p:nvPr/>
        </p:nvSpPr>
        <p:spPr>
          <a:xfrm>
            <a:off x="731520" y="2011680"/>
            <a:ext cx="5029200" cy="2743200"/>
          </a:xfrm>
          <a:prstGeom prst="rect">
            <a:avLst/>
          </a:prstGeom>
          <a:noFill/>
        </p:spPr>
        <p:txBody>
          <a:bodyPr wrap="square">
            <a:spAutoFit/>
          </a:bodyPr>
          <a:lstStyle/>
          <a:p>
            <a:pPr>
              <a:spcAft>
                <a:spcPts val="719"/>
              </a:spcAft>
              <a:defRPr sz="1200">
                <a:solidFill>
                  <a:srgbClr val="2D2D2D"/>
                </a:solidFill>
                <a:latin typeface="Calibri"/>
              </a:defRPr>
            </a:pPr>
            <a:r>
              <a:t>1. Homepage and global elements (header, footer, nav)</a:t>
            </a:r>
          </a:p>
          <a:p>
            <a:pPr>
              <a:spcAft>
                <a:spcPts val="719"/>
              </a:spcAft>
              <a:defRPr sz="1200">
                <a:solidFill>
                  <a:srgbClr val="2D2D2D"/>
                </a:solidFill>
                <a:latin typeface="Calibri"/>
              </a:defRPr>
            </a:pPr>
            <a:r>
              <a:t>2. Interior pages in priority order</a:t>
            </a:r>
          </a:p>
          <a:p>
            <a:pPr>
              <a:spcAft>
                <a:spcPts val="719"/>
              </a:spcAft>
              <a:defRPr sz="1200">
                <a:solidFill>
                  <a:srgbClr val="2D2D2D"/>
                </a:solidFill>
                <a:latin typeface="Calibri"/>
              </a:defRPr>
            </a:pPr>
            <a:r>
              <a:t>3. Functional features (forms, booking, ecommerce, search)</a:t>
            </a:r>
          </a:p>
          <a:p>
            <a:pPr>
              <a:spcAft>
                <a:spcPts val="719"/>
              </a:spcAft>
              <a:defRPr sz="1200">
                <a:solidFill>
                  <a:srgbClr val="2D2D2D"/>
                </a:solidFill>
                <a:latin typeface="Calibri"/>
              </a:defRPr>
            </a:pPr>
            <a:r>
              <a:t>4. Content population and image optimisation</a:t>
            </a:r>
          </a:p>
          <a:p>
            <a:pPr>
              <a:spcAft>
                <a:spcPts val="719"/>
              </a:spcAft>
              <a:defRPr sz="1200">
                <a:solidFill>
                  <a:srgbClr val="2D2D2D"/>
                </a:solidFill>
                <a:latin typeface="Calibri"/>
              </a:defRPr>
            </a:pPr>
            <a:r>
              <a:t>5. QA testing round</a:t>
            </a:r>
          </a:p>
        </p:txBody>
      </p:sp>
      <p:sp>
        <p:nvSpPr>
          <p:cNvPr id="8" name="TextBox 7"/>
          <p:cNvSpPr txBox="1"/>
          <p:nvPr/>
        </p:nvSpPr>
        <p:spPr>
          <a:xfrm>
            <a:off x="6400800" y="1645920"/>
            <a:ext cx="5029200" cy="365760"/>
          </a:xfrm>
          <a:prstGeom prst="rect">
            <a:avLst/>
          </a:prstGeom>
          <a:noFill/>
        </p:spPr>
        <p:txBody>
          <a:bodyPr wrap="square">
            <a:spAutoFit/>
          </a:bodyPr>
          <a:lstStyle/>
          <a:p>
            <a:pPr algn="l">
              <a:defRPr sz="1400" b="1">
                <a:solidFill>
                  <a:srgbClr val="0B1F2C"/>
                </a:solidFill>
                <a:latin typeface="Calibri"/>
              </a:defRPr>
            </a:pPr>
            <a:r>
              <a:t>QA Covers:</a:t>
            </a:r>
          </a:p>
        </p:txBody>
      </p:sp>
      <p:sp>
        <p:nvSpPr>
          <p:cNvPr id="9" name="TextBox 8"/>
          <p:cNvSpPr txBox="1"/>
          <p:nvPr/>
        </p:nvSpPr>
        <p:spPr>
          <a:xfrm>
            <a:off x="6400800" y="2011680"/>
            <a:ext cx="5029200" cy="2743200"/>
          </a:xfrm>
          <a:prstGeom prst="rect">
            <a:avLst/>
          </a:prstGeom>
          <a:noFill/>
        </p:spPr>
        <p:txBody>
          <a:bodyPr wrap="square">
            <a:spAutoFit/>
          </a:bodyPr>
          <a:lstStyle/>
          <a:p>
            <a:pPr>
              <a:spcAft>
                <a:spcPts val="719"/>
              </a:spcAft>
              <a:defRPr sz="1200">
                <a:solidFill>
                  <a:srgbClr val="2D2D2D"/>
                </a:solidFill>
                <a:latin typeface="Calibri"/>
              </a:defRPr>
            </a:pPr>
            <a:r>
              <a:t>Cross-device and browser testing</a:t>
            </a:r>
          </a:p>
          <a:p>
            <a:pPr>
              <a:spcAft>
                <a:spcPts val="719"/>
              </a:spcAft>
              <a:defRPr sz="1200">
                <a:solidFill>
                  <a:srgbClr val="2D2D2D"/>
                </a:solidFill>
                <a:latin typeface="Calibri"/>
              </a:defRPr>
            </a:pPr>
            <a:r>
              <a:t>All forms and integrations verified</a:t>
            </a:r>
          </a:p>
          <a:p>
            <a:pPr>
              <a:spcAft>
                <a:spcPts val="719"/>
              </a:spcAft>
              <a:defRPr sz="1200">
                <a:solidFill>
                  <a:srgbClr val="2D2D2D"/>
                </a:solidFill>
                <a:latin typeface="Calibri"/>
              </a:defRPr>
            </a:pPr>
            <a:r>
              <a:t>Performance and speed checks</a:t>
            </a:r>
          </a:p>
          <a:p>
            <a:pPr>
              <a:spcAft>
                <a:spcPts val="719"/>
              </a:spcAft>
              <a:defRPr sz="1200">
                <a:solidFill>
                  <a:srgbClr val="2D2D2D"/>
                </a:solidFill>
                <a:latin typeface="Calibri"/>
              </a:defRPr>
            </a:pPr>
            <a:r>
              <a:t>Accessibility review</a:t>
            </a:r>
          </a:p>
          <a:p>
            <a:pPr>
              <a:spcAft>
                <a:spcPts val="719"/>
              </a:spcAft>
              <a:defRPr sz="1200">
                <a:solidFill>
                  <a:srgbClr val="2D2D2D"/>
                </a:solidFill>
                <a:latin typeface="Calibri"/>
              </a:defRPr>
            </a:pPr>
            <a:r>
              <a:t>Content accuracy check</a:t>
            </a:r>
          </a:p>
        </p:txBody>
      </p:sp>
      <p:sp>
        <p:nvSpPr>
          <p:cNvPr id="10" name="Rectangle 9"/>
          <p:cNvSpPr/>
          <p:nvPr/>
        </p:nvSpPr>
        <p:spPr>
          <a:xfrm>
            <a:off x="731520" y="4846320"/>
            <a:ext cx="10698480" cy="548640"/>
          </a:xfrm>
          <a:prstGeom prst="rect">
            <a:avLst/>
          </a:prstGeom>
          <a:solidFill>
            <a:srgbClr val="E8F4F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822960" y="4892040"/>
            <a:ext cx="10515600" cy="457200"/>
          </a:xfrm>
          <a:prstGeom prst="rect">
            <a:avLst/>
          </a:prstGeom>
          <a:noFill/>
        </p:spPr>
        <p:txBody>
          <a:bodyPr wrap="square">
            <a:spAutoFit/>
          </a:bodyPr>
          <a:lstStyle/>
          <a:p>
            <a:pPr algn="l">
              <a:defRPr sz="1200" b="1">
                <a:solidFill>
                  <a:srgbClr val="007AFF"/>
                </a:solidFill>
                <a:latin typeface="Calibri"/>
              </a:defRPr>
            </a:pPr>
            <a:r>
              <a:t>Output: Staging site (full build)  |  Sign-off: PM QA → Thomas review → Client review → revisions.</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54864" cy="685800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31520" y="365760"/>
            <a:ext cx="7315200" cy="457200"/>
          </a:xfrm>
          <a:prstGeom prst="rect">
            <a:avLst/>
          </a:prstGeom>
          <a:noFill/>
        </p:spPr>
        <p:txBody>
          <a:bodyPr wrap="square">
            <a:spAutoFit/>
          </a:bodyPr>
          <a:lstStyle/>
          <a:p>
            <a:pPr algn="l">
              <a:defRPr sz="2800" b="1">
                <a:solidFill>
                  <a:srgbClr val="0B1F2C"/>
                </a:solidFill>
                <a:latin typeface="Calibri"/>
              </a:defRPr>
            </a:pPr>
            <a:r>
              <a:t>Phase 6: Launch &amp; Handover</a:t>
            </a:r>
          </a:p>
        </p:txBody>
      </p:sp>
      <p:sp>
        <p:nvSpPr>
          <p:cNvPr id="4" name="Rectangle 3"/>
          <p:cNvSpPr/>
          <p:nvPr/>
        </p:nvSpPr>
        <p:spPr>
          <a:xfrm>
            <a:off x="731520" y="1005840"/>
            <a:ext cx="5029200" cy="457200"/>
          </a:xfrm>
          <a:prstGeom prst="rect">
            <a:avLst/>
          </a:prstGeom>
          <a:solidFill>
            <a:srgbClr val="F5F5F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822960" y="1051560"/>
            <a:ext cx="4846320" cy="365760"/>
          </a:xfrm>
          <a:prstGeom prst="rect">
            <a:avLst/>
          </a:prstGeom>
          <a:noFill/>
        </p:spPr>
        <p:txBody>
          <a:bodyPr wrap="square">
            <a:spAutoFit/>
          </a:bodyPr>
          <a:lstStyle/>
          <a:p>
            <a:pPr algn="l">
              <a:defRPr sz="1100" b="0">
                <a:solidFill>
                  <a:srgbClr val="666666"/>
                </a:solidFill>
                <a:latin typeface="Calibri"/>
              </a:defRPr>
            </a:pPr>
            <a:r>
              <a:t>Team: Lead Developer, SEO Specialist, Analytics Specialist, Account Manager, PM</a:t>
            </a:r>
          </a:p>
        </p:txBody>
      </p:sp>
      <p:sp>
        <p:nvSpPr>
          <p:cNvPr id="6" name="TextBox 5"/>
          <p:cNvSpPr txBox="1"/>
          <p:nvPr/>
        </p:nvSpPr>
        <p:spPr>
          <a:xfrm>
            <a:off x="731520" y="1645920"/>
            <a:ext cx="5029200" cy="365760"/>
          </a:xfrm>
          <a:prstGeom prst="rect">
            <a:avLst/>
          </a:prstGeom>
          <a:noFill/>
        </p:spPr>
        <p:txBody>
          <a:bodyPr wrap="square">
            <a:spAutoFit/>
          </a:bodyPr>
          <a:lstStyle/>
          <a:p>
            <a:pPr algn="l">
              <a:defRPr sz="1400" b="1">
                <a:solidFill>
                  <a:srgbClr val="0B1F2C"/>
                </a:solidFill>
                <a:latin typeface="Calibri"/>
              </a:defRPr>
            </a:pPr>
            <a:r>
              <a:t>Pre-Launch Checklist:</a:t>
            </a:r>
          </a:p>
        </p:txBody>
      </p:sp>
      <p:sp>
        <p:nvSpPr>
          <p:cNvPr id="7" name="TextBox 6"/>
          <p:cNvSpPr txBox="1"/>
          <p:nvPr/>
        </p:nvSpPr>
        <p:spPr>
          <a:xfrm>
            <a:off x="731520" y="2011680"/>
            <a:ext cx="5029200" cy="2743200"/>
          </a:xfrm>
          <a:prstGeom prst="rect">
            <a:avLst/>
          </a:prstGeom>
          <a:noFill/>
        </p:spPr>
        <p:txBody>
          <a:bodyPr wrap="square">
            <a:spAutoFit/>
          </a:bodyPr>
          <a:lstStyle/>
          <a:p>
            <a:pPr>
              <a:spcAft>
                <a:spcPts val="719"/>
              </a:spcAft>
              <a:defRPr sz="1200">
                <a:solidFill>
                  <a:srgbClr val="2D2D2D"/>
                </a:solidFill>
                <a:latin typeface="Calibri"/>
              </a:defRPr>
            </a:pPr>
            <a:r>
              <a:t>☐ All forms submit and notify correctly</a:t>
            </a:r>
          </a:p>
          <a:p>
            <a:pPr>
              <a:spcAft>
                <a:spcPts val="719"/>
              </a:spcAft>
              <a:defRPr sz="1200">
                <a:solidFill>
                  <a:srgbClr val="2D2D2D"/>
                </a:solidFill>
                <a:latin typeface="Calibri"/>
              </a:defRPr>
            </a:pPr>
            <a:r>
              <a:t>☐ SSL certificate active, no mixed content</a:t>
            </a:r>
          </a:p>
          <a:p>
            <a:pPr>
              <a:spcAft>
                <a:spcPts val="719"/>
              </a:spcAft>
              <a:defRPr sz="1200">
                <a:solidFill>
                  <a:srgbClr val="2D2D2D"/>
                </a:solidFill>
                <a:latin typeface="Calibri"/>
              </a:defRPr>
            </a:pPr>
            <a:r>
              <a:t>☐ Mobile and tablet layouts tested</a:t>
            </a:r>
          </a:p>
          <a:p>
            <a:pPr>
              <a:spcAft>
                <a:spcPts val="719"/>
              </a:spcAft>
              <a:defRPr sz="1200">
                <a:solidFill>
                  <a:srgbClr val="2D2D2D"/>
                </a:solidFill>
                <a:latin typeface="Calibri"/>
              </a:defRPr>
            </a:pPr>
            <a:r>
              <a:t>☐ Page speed under 3s on mobile</a:t>
            </a:r>
          </a:p>
          <a:p>
            <a:pPr>
              <a:spcAft>
                <a:spcPts val="719"/>
              </a:spcAft>
              <a:defRPr sz="1200">
                <a:solidFill>
                  <a:srgbClr val="2D2D2D"/>
                </a:solidFill>
                <a:latin typeface="Calibri"/>
              </a:defRPr>
            </a:pPr>
            <a:r>
              <a:t>☐ All images optimised</a:t>
            </a:r>
          </a:p>
          <a:p>
            <a:pPr>
              <a:spcAft>
                <a:spcPts val="719"/>
              </a:spcAft>
              <a:defRPr sz="1200">
                <a:solidFill>
                  <a:srgbClr val="2D2D2D"/>
                </a:solidFill>
                <a:latin typeface="Calibri"/>
              </a:defRPr>
            </a:pPr>
            <a:r>
              <a:t>☐ 404 page in place</a:t>
            </a:r>
          </a:p>
        </p:txBody>
      </p:sp>
      <p:sp>
        <p:nvSpPr>
          <p:cNvPr id="8" name="TextBox 7"/>
          <p:cNvSpPr txBox="1"/>
          <p:nvPr/>
        </p:nvSpPr>
        <p:spPr>
          <a:xfrm>
            <a:off x="6400800" y="2011680"/>
            <a:ext cx="5029200" cy="2743200"/>
          </a:xfrm>
          <a:prstGeom prst="rect">
            <a:avLst/>
          </a:prstGeom>
          <a:noFill/>
        </p:spPr>
        <p:txBody>
          <a:bodyPr wrap="square">
            <a:spAutoFit/>
          </a:bodyPr>
          <a:lstStyle/>
          <a:p>
            <a:pPr>
              <a:spcAft>
                <a:spcPts val="719"/>
              </a:spcAft>
              <a:defRPr sz="1200">
                <a:solidFill>
                  <a:srgbClr val="2D2D2D"/>
                </a:solidFill>
                <a:latin typeface="Calibri"/>
              </a:defRPr>
            </a:pPr>
            <a:r>
              <a:t>☐ Favicon and social sharing images set</a:t>
            </a:r>
          </a:p>
          <a:p>
            <a:pPr>
              <a:spcAft>
                <a:spcPts val="719"/>
              </a:spcAft>
              <a:defRPr sz="1200">
                <a:solidFill>
                  <a:srgbClr val="2D2D2D"/>
                </a:solidFill>
                <a:latin typeface="Calibri"/>
              </a:defRPr>
            </a:pPr>
            <a:r>
              <a:t>☐ Analytics tracking firing</a:t>
            </a:r>
          </a:p>
          <a:p>
            <a:pPr>
              <a:spcAft>
                <a:spcPts val="719"/>
              </a:spcAft>
              <a:defRPr sz="1200">
                <a:solidFill>
                  <a:srgbClr val="2D2D2D"/>
                </a:solidFill>
                <a:latin typeface="Calibri"/>
              </a:defRPr>
            </a:pPr>
            <a:r>
              <a:t>☐ Old URL redirects in place</a:t>
            </a:r>
          </a:p>
          <a:p>
            <a:pPr>
              <a:spcAft>
                <a:spcPts val="719"/>
              </a:spcAft>
              <a:defRPr sz="1200">
                <a:solidFill>
                  <a:srgbClr val="2D2D2D"/>
                </a:solidFill>
                <a:latin typeface="Calibri"/>
              </a:defRPr>
            </a:pPr>
            <a:r>
              <a:t>☐ Cookie consent / privacy policy live</a:t>
            </a:r>
          </a:p>
          <a:p>
            <a:pPr>
              <a:spcAft>
                <a:spcPts val="719"/>
              </a:spcAft>
              <a:defRPr sz="1200">
                <a:solidFill>
                  <a:srgbClr val="2D2D2D"/>
                </a:solidFill>
                <a:latin typeface="Calibri"/>
              </a:defRPr>
            </a:pPr>
            <a:r>
              <a:t>☐ Client has CMS login credentials</a:t>
            </a:r>
          </a:p>
          <a:p>
            <a:pPr>
              <a:spcAft>
                <a:spcPts val="719"/>
              </a:spcAft>
              <a:defRPr sz="1200">
                <a:solidFill>
                  <a:srgbClr val="2D2D2D"/>
                </a:solidFill>
                <a:latin typeface="Calibri"/>
              </a:defRPr>
            </a:pPr>
            <a:r>
              <a:t>☐ SEO: sitemap submitted, meta tags configured</a:t>
            </a:r>
          </a:p>
        </p:txBody>
      </p:sp>
      <p:sp>
        <p:nvSpPr>
          <p:cNvPr id="9" name="TextBox 8"/>
          <p:cNvSpPr txBox="1"/>
          <p:nvPr/>
        </p:nvSpPr>
        <p:spPr>
          <a:xfrm>
            <a:off x="6400800" y="1645920"/>
            <a:ext cx="5029200" cy="365760"/>
          </a:xfrm>
          <a:prstGeom prst="rect">
            <a:avLst/>
          </a:prstGeom>
          <a:noFill/>
        </p:spPr>
        <p:txBody>
          <a:bodyPr wrap="square">
            <a:spAutoFit/>
          </a:bodyPr>
          <a:lstStyle/>
          <a:p>
            <a:pPr algn="l">
              <a:defRPr sz="1400" b="1">
                <a:solidFill>
                  <a:srgbClr val="0B1F2C"/>
                </a:solidFill>
                <a:latin typeface="Calibri"/>
              </a:defRPr>
            </a:pPr>
            <a:r>
              <a:t>Go-Live Considerations:</a:t>
            </a:r>
          </a:p>
        </p:txBody>
      </p:sp>
      <p:sp>
        <p:nvSpPr>
          <p:cNvPr id="10" name="Rectangle 9"/>
          <p:cNvSpPr/>
          <p:nvPr/>
        </p:nvSpPr>
        <p:spPr>
          <a:xfrm>
            <a:off x="731520" y="4846320"/>
            <a:ext cx="10698480" cy="548640"/>
          </a:xfrm>
          <a:prstGeom prst="rect">
            <a:avLst/>
          </a:prstGeom>
          <a:solidFill>
            <a:srgbClr val="E8F4F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822960" y="4892040"/>
            <a:ext cx="10515600" cy="457200"/>
          </a:xfrm>
          <a:prstGeom prst="rect">
            <a:avLst/>
          </a:prstGeom>
          <a:noFill/>
        </p:spPr>
        <p:txBody>
          <a:bodyPr wrap="square">
            <a:spAutoFit/>
          </a:bodyPr>
          <a:lstStyle/>
          <a:p>
            <a:pPr algn="l">
              <a:defRPr sz="1200" b="1">
                <a:solidFill>
                  <a:srgbClr val="007AFF"/>
                </a:solidFill>
                <a:latin typeface="Calibri"/>
              </a:defRPr>
            </a:pPr>
            <a:r>
              <a:t>Output: Live website + handover doc + analytics access  |  Sign-off: Thomas confirms launch.</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54864" cy="685800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31520" y="365760"/>
            <a:ext cx="7315200" cy="457200"/>
          </a:xfrm>
          <a:prstGeom prst="rect">
            <a:avLst/>
          </a:prstGeom>
          <a:noFill/>
        </p:spPr>
        <p:txBody>
          <a:bodyPr wrap="square">
            <a:spAutoFit/>
          </a:bodyPr>
          <a:lstStyle/>
          <a:p>
            <a:pPr algn="l">
              <a:defRPr sz="2800" b="1">
                <a:solidFill>
                  <a:srgbClr val="0B1F2C"/>
                </a:solidFill>
                <a:latin typeface="Calibri"/>
              </a:defRPr>
            </a:pPr>
            <a:r>
              <a:t>Post-Launch — Ongoing</a:t>
            </a:r>
          </a:p>
        </p:txBody>
      </p:sp>
      <p:sp>
        <p:nvSpPr>
          <p:cNvPr id="4" name="TextBox 3"/>
          <p:cNvSpPr txBox="1"/>
          <p:nvPr/>
        </p:nvSpPr>
        <p:spPr>
          <a:xfrm>
            <a:off x="731520" y="914400"/>
            <a:ext cx="9144000" cy="365760"/>
          </a:xfrm>
          <a:prstGeom prst="rect">
            <a:avLst/>
          </a:prstGeom>
          <a:noFill/>
        </p:spPr>
        <p:txBody>
          <a:bodyPr wrap="square">
            <a:spAutoFit/>
          </a:bodyPr>
          <a:lstStyle/>
          <a:p>
            <a:pPr algn="l">
              <a:defRPr sz="1400" b="0">
                <a:solidFill>
                  <a:srgbClr val="666666"/>
                </a:solidFill>
                <a:latin typeface="Calibri"/>
              </a:defRPr>
            </a:pPr>
            <a:r>
              <a:t>The site is a living asset, not a one-off project.</a:t>
            </a:r>
          </a:p>
        </p:txBody>
      </p:sp>
      <p:sp>
        <p:nvSpPr>
          <p:cNvPr id="5" name="TextBox 4"/>
          <p:cNvSpPr txBox="1"/>
          <p:nvPr/>
        </p:nvSpPr>
        <p:spPr>
          <a:xfrm>
            <a:off x="731520" y="1463040"/>
            <a:ext cx="10058400" cy="3657600"/>
          </a:xfrm>
          <a:prstGeom prst="rect">
            <a:avLst/>
          </a:prstGeom>
          <a:noFill/>
        </p:spPr>
        <p:txBody>
          <a:bodyPr wrap="square">
            <a:spAutoFit/>
          </a:bodyPr>
          <a:lstStyle/>
          <a:p>
            <a:pPr>
              <a:spcAft>
                <a:spcPts val="840"/>
              </a:spcAft>
              <a:defRPr sz="1400">
                <a:solidFill>
                  <a:srgbClr val="2D2D2D"/>
                </a:solidFill>
                <a:latin typeface="Calibri"/>
              </a:defRPr>
            </a:pPr>
            <a:r>
              <a:t>Monthly analytics review (traffic, conversions, top pages)</a:t>
            </a:r>
          </a:p>
          <a:p>
            <a:pPr>
              <a:spcAft>
                <a:spcPts val="840"/>
              </a:spcAft>
              <a:defRPr sz="1400">
                <a:solidFill>
                  <a:srgbClr val="2D2D2D"/>
                </a:solidFill>
                <a:latin typeface="Calibri"/>
              </a:defRPr>
            </a:pPr>
            <a:r>
              <a:t>Content updates and additions as needed</a:t>
            </a:r>
          </a:p>
          <a:p>
            <a:pPr>
              <a:spcAft>
                <a:spcPts val="840"/>
              </a:spcAft>
              <a:defRPr sz="1400">
                <a:solidFill>
                  <a:srgbClr val="2D2D2D"/>
                </a:solidFill>
                <a:latin typeface="Calibri"/>
              </a:defRPr>
            </a:pPr>
            <a:r>
              <a:t>Performance monitoring (speed, uptime)</a:t>
            </a:r>
          </a:p>
          <a:p>
            <a:pPr>
              <a:spcAft>
                <a:spcPts val="840"/>
              </a:spcAft>
              <a:defRPr sz="1400">
                <a:solidFill>
                  <a:srgbClr val="2D2D2D"/>
                </a:solidFill>
                <a:latin typeface="Calibri"/>
              </a:defRPr>
            </a:pPr>
            <a:r>
              <a:t>SEO progress tracking against target keywords</a:t>
            </a:r>
          </a:p>
          <a:p>
            <a:pPr>
              <a:spcAft>
                <a:spcPts val="840"/>
              </a:spcAft>
              <a:defRPr sz="1400">
                <a:solidFill>
                  <a:srgbClr val="2D2D2D"/>
                </a:solidFill>
                <a:latin typeface="Calibri"/>
              </a:defRPr>
            </a:pPr>
            <a:r>
              <a:t>Backlog of improvements and new features</a:t>
            </a:r>
          </a:p>
          <a:p>
            <a:pPr>
              <a:spcAft>
                <a:spcPts val="840"/>
              </a:spcAft>
              <a:defRPr sz="1400">
                <a:solidFill>
                  <a:srgbClr val="2D2D2D"/>
                </a:solidFill>
                <a:latin typeface="Calibri"/>
              </a:defRPr>
            </a:pPr>
            <a:r>
              <a:t>Quarterly business review with client</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bg>
      <p:bgPr>
        <a:solidFill>
          <a:srgbClr val="0B1F2C"/>
        </a:solidFill>
        <a:effectLst/>
      </p:bgPr>
    </p:bg>
    <p:spTree>
      <p:nvGrpSpPr>
        <p:cNvPr id="1" name=""/>
        <p:cNvGrpSpPr/>
        <p:nvPr/>
      </p:nvGrpSpPr>
      <p:grpSpPr/>
      <p:sp>
        <p:nvSpPr>
          <p:cNvPr id="2" name="TextBox 1"/>
          <p:cNvSpPr txBox="1"/>
          <p:nvPr/>
        </p:nvSpPr>
        <p:spPr>
          <a:xfrm>
            <a:off x="1371600" y="1371600"/>
            <a:ext cx="9144000" cy="914400"/>
          </a:xfrm>
          <a:prstGeom prst="rect">
            <a:avLst/>
          </a:prstGeom>
          <a:noFill/>
        </p:spPr>
        <p:txBody>
          <a:bodyPr wrap="square">
            <a:spAutoFit/>
          </a:bodyPr>
          <a:lstStyle/>
          <a:p>
            <a:pPr algn="l">
              <a:defRPr sz="4400" b="1">
                <a:solidFill>
                  <a:srgbClr val="FFFFFF"/>
                </a:solidFill>
                <a:latin typeface="Calibri"/>
              </a:defRPr>
            </a:pPr>
            <a:r>
              <a:t>Next Steps</a:t>
            </a:r>
          </a:p>
        </p:txBody>
      </p:sp>
      <p:sp>
        <p:nvSpPr>
          <p:cNvPr id="3" name="Rectangle 2"/>
          <p:cNvSpPr/>
          <p:nvPr/>
        </p:nvSpPr>
        <p:spPr>
          <a:xfrm>
            <a:off x="1371600" y="2468880"/>
            <a:ext cx="1828800" cy="4572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371600" y="2926080"/>
            <a:ext cx="7315200" cy="3200400"/>
          </a:xfrm>
          <a:prstGeom prst="rect">
            <a:avLst/>
          </a:prstGeom>
          <a:noFill/>
        </p:spPr>
        <p:txBody>
          <a:bodyPr wrap="square">
            <a:spAutoFit/>
          </a:bodyPr>
          <a:lstStyle/>
          <a:p>
            <a:pPr>
              <a:spcAft>
                <a:spcPts val="1080"/>
              </a:spcAft>
              <a:defRPr sz="1800">
                <a:solidFill>
                  <a:srgbClr val="FFFFFF"/>
                </a:solidFill>
                <a:latin typeface="Calibri"/>
              </a:defRPr>
            </a:pPr>
            <a:r>
              <a:t>Clarifications &amp; additional questions</a:t>
            </a:r>
          </a:p>
          <a:p>
            <a:pPr>
              <a:spcAft>
                <a:spcPts val="1080"/>
              </a:spcAft>
              <a:defRPr sz="1800">
                <a:solidFill>
                  <a:srgbClr val="FFFFFF"/>
                </a:solidFill>
                <a:latin typeface="Calibri"/>
              </a:defRPr>
            </a:pPr>
            <a:r>
              <a:t>Presentation of revised site structure and functionality</a:t>
            </a:r>
          </a:p>
          <a:p>
            <a:pPr>
              <a:spcAft>
                <a:spcPts val="1080"/>
              </a:spcAft>
              <a:defRPr sz="1800">
                <a:solidFill>
                  <a:srgbClr val="FFFFFF"/>
                </a:solidFill>
                <a:latin typeface="Calibri"/>
              </a:defRPr>
            </a:pPr>
            <a:r>
              <a:t>Content plan and initial design directions</a:t>
            </a:r>
          </a:p>
          <a:p>
            <a:pPr>
              <a:spcAft>
                <a:spcPts val="1080"/>
              </a:spcAft>
              <a:defRPr sz="1800">
                <a:solidFill>
                  <a:srgbClr val="FFFFFF"/>
                </a:solidFill>
                <a:latin typeface="Calibri"/>
              </a:defRPr>
            </a:pPr>
            <a:r>
              <a:t>Content development and design</a:t>
            </a:r>
          </a:p>
          <a:p>
            <a:pPr>
              <a:spcAft>
                <a:spcPts val="1080"/>
              </a:spcAft>
              <a:defRPr sz="1800">
                <a:solidFill>
                  <a:srgbClr val="FFFFFF"/>
                </a:solidFill>
                <a:latin typeface="Calibri"/>
              </a:defRPr>
            </a:pPr>
            <a:r>
              <a:t>Development</a:t>
            </a:r>
          </a:p>
          <a:p>
            <a:pPr>
              <a:spcAft>
                <a:spcPts val="1080"/>
              </a:spcAft>
              <a:defRPr sz="1800">
                <a:solidFill>
                  <a:srgbClr val="FFFFFF"/>
                </a:solidFill>
                <a:latin typeface="Calibri"/>
              </a:defRPr>
            </a:pPr>
            <a:r>
              <a:t>Launch</a:t>
            </a:r>
          </a:p>
        </p:txBody>
      </p:sp>
      <p:sp>
        <p:nvSpPr>
          <p:cNvPr id="5" name="TextBox 4"/>
          <p:cNvSpPr txBox="1"/>
          <p:nvPr/>
        </p:nvSpPr>
        <p:spPr>
          <a:xfrm>
            <a:off x="1371600" y="5943600"/>
            <a:ext cx="9144000" cy="457200"/>
          </a:xfrm>
          <a:prstGeom prst="rect">
            <a:avLst/>
          </a:prstGeom>
          <a:noFill/>
        </p:spPr>
        <p:txBody>
          <a:bodyPr wrap="square">
            <a:spAutoFit/>
          </a:bodyPr>
          <a:lstStyle/>
          <a:p>
            <a:pPr algn="l">
              <a:defRPr sz="1400" b="0">
                <a:solidFill>
                  <a:srgbClr val="999999"/>
                </a:solidFill>
                <a:latin typeface="Calibri"/>
              </a:defRPr>
            </a:pPr>
            <a:r>
              <a:t>Thomas Kelly — Agency OS</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12191695" cy="54864"/>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74320"/>
            <a:ext cx="10972800" cy="640080"/>
          </a:xfrm>
          <a:prstGeom prst="rect">
            <a:avLst/>
          </a:prstGeom>
          <a:noFill/>
        </p:spPr>
        <p:txBody>
          <a:bodyPr wrap="square">
            <a:spAutoFit/>
          </a:bodyPr>
          <a:lstStyle/>
          <a:p>
            <a:pPr algn="l">
              <a:defRPr sz="3600" b="1">
                <a:solidFill>
                  <a:srgbClr val="0B1F2C"/>
                </a:solidFill>
                <a:latin typeface="Calibri"/>
              </a:defRPr>
            </a:pPr>
            <a:r>
              <a:t>Our Process</a:t>
            </a:r>
          </a:p>
        </p:txBody>
      </p:sp>
      <p:sp>
        <p:nvSpPr>
          <p:cNvPr id="4" name="Rounded Rectangle 3"/>
          <p:cNvSpPr/>
          <p:nvPr/>
        </p:nvSpPr>
        <p:spPr>
          <a:xfrm>
            <a:off x="457200" y="1371600"/>
            <a:ext cx="1737360" cy="1097280"/>
          </a:xfrm>
          <a:prstGeom prst="round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1463040"/>
            <a:ext cx="1554480" cy="274320"/>
          </a:xfrm>
          <a:prstGeom prst="rect">
            <a:avLst/>
          </a:prstGeom>
          <a:noFill/>
        </p:spPr>
        <p:txBody>
          <a:bodyPr wrap="square">
            <a:spAutoFit/>
          </a:bodyPr>
          <a:lstStyle/>
          <a:p>
            <a:pPr algn="l">
              <a:defRPr sz="1100" b="0">
                <a:solidFill>
                  <a:srgbClr val="FFFFFF"/>
                </a:solidFill>
                <a:latin typeface="Calibri"/>
              </a:defRPr>
            </a:pPr>
            <a:r>
              <a:t>Phase 1</a:t>
            </a:r>
          </a:p>
        </p:txBody>
      </p:sp>
      <p:sp>
        <p:nvSpPr>
          <p:cNvPr id="6" name="TextBox 5"/>
          <p:cNvSpPr txBox="1"/>
          <p:nvPr/>
        </p:nvSpPr>
        <p:spPr>
          <a:xfrm>
            <a:off x="548640" y="1691640"/>
            <a:ext cx="1554480" cy="640080"/>
          </a:xfrm>
          <a:prstGeom prst="rect">
            <a:avLst/>
          </a:prstGeom>
          <a:noFill/>
        </p:spPr>
        <p:txBody>
          <a:bodyPr wrap="square">
            <a:spAutoFit/>
          </a:bodyPr>
          <a:lstStyle/>
          <a:p>
            <a:pPr algn="l">
              <a:defRPr sz="1400" b="1">
                <a:solidFill>
                  <a:srgbClr val="FFFFFF"/>
                </a:solidFill>
                <a:latin typeface="Calibri"/>
              </a:defRPr>
            </a:pPr>
            <a:r>
              <a:t>Discovery</a:t>
            </a:r>
          </a:p>
        </p:txBody>
      </p:sp>
      <p:sp>
        <p:nvSpPr>
          <p:cNvPr id="7" name="TextBox 6"/>
          <p:cNvSpPr txBox="1"/>
          <p:nvPr/>
        </p:nvSpPr>
        <p:spPr>
          <a:xfrm>
            <a:off x="548640" y="2651760"/>
            <a:ext cx="1554480" cy="914400"/>
          </a:xfrm>
          <a:prstGeom prst="rect">
            <a:avLst/>
          </a:prstGeom>
          <a:noFill/>
        </p:spPr>
        <p:txBody>
          <a:bodyPr wrap="square">
            <a:spAutoFit/>
          </a:bodyPr>
          <a:lstStyle/>
          <a:p>
            <a:pPr algn="l">
              <a:defRPr sz="1000" b="0">
                <a:solidFill>
                  <a:srgbClr val="666666"/>
                </a:solidFill>
                <a:latin typeface="Calibri"/>
              </a:defRPr>
            </a:pPr>
            <a:r>
              <a:t>Discovery call</a:t>
            </a:r>
            <a:br/>
            <a:r>
              <a:t>Questionnaire</a:t>
            </a:r>
            <a:br/>
            <a:r>
              <a:t>Client brief</a:t>
            </a:r>
          </a:p>
        </p:txBody>
      </p:sp>
      <p:sp>
        <p:nvSpPr>
          <p:cNvPr id="8" name="Right Arrow 7"/>
          <p:cNvSpPr/>
          <p:nvPr/>
        </p:nvSpPr>
        <p:spPr>
          <a:xfrm>
            <a:off x="2240280" y="1783080"/>
            <a:ext cx="137160" cy="274320"/>
          </a:xfrm>
          <a:prstGeom prst="rightArrow">
            <a:avLst/>
          </a:prstGeom>
          <a:solidFill>
            <a:srgbClr val="9999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ounded Rectangle 8"/>
          <p:cNvSpPr/>
          <p:nvPr/>
        </p:nvSpPr>
        <p:spPr>
          <a:xfrm>
            <a:off x="2377440" y="1371600"/>
            <a:ext cx="1737360" cy="1097280"/>
          </a:xfrm>
          <a:prstGeom prst="roundRect">
            <a:avLst/>
          </a:prstGeom>
          <a:solidFill>
            <a:srgbClr val="0096C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2468880" y="1463040"/>
            <a:ext cx="1554480" cy="274320"/>
          </a:xfrm>
          <a:prstGeom prst="rect">
            <a:avLst/>
          </a:prstGeom>
          <a:noFill/>
        </p:spPr>
        <p:txBody>
          <a:bodyPr wrap="square">
            <a:spAutoFit/>
          </a:bodyPr>
          <a:lstStyle/>
          <a:p>
            <a:pPr algn="l">
              <a:defRPr sz="1100" b="0">
                <a:solidFill>
                  <a:srgbClr val="FFFFFF"/>
                </a:solidFill>
                <a:latin typeface="Calibri"/>
              </a:defRPr>
            </a:pPr>
            <a:r>
              <a:t>Phase 2</a:t>
            </a:r>
          </a:p>
        </p:txBody>
      </p:sp>
      <p:sp>
        <p:nvSpPr>
          <p:cNvPr id="11" name="TextBox 10"/>
          <p:cNvSpPr txBox="1"/>
          <p:nvPr/>
        </p:nvSpPr>
        <p:spPr>
          <a:xfrm>
            <a:off x="2468880" y="1691640"/>
            <a:ext cx="1554480" cy="640080"/>
          </a:xfrm>
          <a:prstGeom prst="rect">
            <a:avLst/>
          </a:prstGeom>
          <a:noFill/>
        </p:spPr>
        <p:txBody>
          <a:bodyPr wrap="square">
            <a:spAutoFit/>
          </a:bodyPr>
          <a:lstStyle/>
          <a:p>
            <a:pPr algn="l">
              <a:defRPr sz="1400" b="1">
                <a:solidFill>
                  <a:srgbClr val="FFFFFF"/>
                </a:solidFill>
                <a:latin typeface="Calibri"/>
              </a:defRPr>
            </a:pPr>
            <a:r>
              <a:t>Workshop &amp;</a:t>
            </a:r>
            <a:br/>
            <a:r>
              <a:t>Strategy</a:t>
            </a:r>
          </a:p>
        </p:txBody>
      </p:sp>
      <p:sp>
        <p:nvSpPr>
          <p:cNvPr id="12" name="TextBox 11"/>
          <p:cNvSpPr txBox="1"/>
          <p:nvPr/>
        </p:nvSpPr>
        <p:spPr>
          <a:xfrm>
            <a:off x="2468880" y="2651760"/>
            <a:ext cx="1554480" cy="914400"/>
          </a:xfrm>
          <a:prstGeom prst="rect">
            <a:avLst/>
          </a:prstGeom>
          <a:noFill/>
        </p:spPr>
        <p:txBody>
          <a:bodyPr wrap="square">
            <a:spAutoFit/>
          </a:bodyPr>
          <a:lstStyle/>
          <a:p>
            <a:pPr algn="l">
              <a:defRPr sz="1000" b="0">
                <a:solidFill>
                  <a:srgbClr val="666666"/>
                </a:solidFill>
                <a:latin typeface="Calibri"/>
              </a:defRPr>
            </a:pPr>
            <a:r>
              <a:t>Market analysis</a:t>
            </a:r>
            <a:br/>
            <a:r>
              <a:t>SEO research</a:t>
            </a:r>
            <a:br/>
            <a:r>
              <a:t>Brand review</a:t>
            </a:r>
          </a:p>
        </p:txBody>
      </p:sp>
      <p:sp>
        <p:nvSpPr>
          <p:cNvPr id="13" name="Right Arrow 12"/>
          <p:cNvSpPr/>
          <p:nvPr/>
        </p:nvSpPr>
        <p:spPr>
          <a:xfrm>
            <a:off x="4160520" y="1783080"/>
            <a:ext cx="137160" cy="274320"/>
          </a:xfrm>
          <a:prstGeom prst="rightArrow">
            <a:avLst/>
          </a:prstGeom>
          <a:solidFill>
            <a:srgbClr val="9999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ounded Rectangle 13"/>
          <p:cNvSpPr/>
          <p:nvPr/>
        </p:nvSpPr>
        <p:spPr>
          <a:xfrm>
            <a:off x="4297680" y="1371600"/>
            <a:ext cx="1737360" cy="1097280"/>
          </a:xfrm>
          <a:prstGeom prst="round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389120" y="1463040"/>
            <a:ext cx="1554480" cy="274320"/>
          </a:xfrm>
          <a:prstGeom prst="rect">
            <a:avLst/>
          </a:prstGeom>
          <a:noFill/>
        </p:spPr>
        <p:txBody>
          <a:bodyPr wrap="square">
            <a:spAutoFit/>
          </a:bodyPr>
          <a:lstStyle/>
          <a:p>
            <a:pPr algn="l">
              <a:defRPr sz="1100" b="0">
                <a:solidFill>
                  <a:srgbClr val="FFFFFF"/>
                </a:solidFill>
                <a:latin typeface="Calibri"/>
              </a:defRPr>
            </a:pPr>
            <a:r>
              <a:t>Phase 3</a:t>
            </a:r>
          </a:p>
        </p:txBody>
      </p:sp>
      <p:sp>
        <p:nvSpPr>
          <p:cNvPr id="16" name="TextBox 15"/>
          <p:cNvSpPr txBox="1"/>
          <p:nvPr/>
        </p:nvSpPr>
        <p:spPr>
          <a:xfrm>
            <a:off x="4389120" y="1691640"/>
            <a:ext cx="1554480" cy="640080"/>
          </a:xfrm>
          <a:prstGeom prst="rect">
            <a:avLst/>
          </a:prstGeom>
          <a:noFill/>
        </p:spPr>
        <p:txBody>
          <a:bodyPr wrap="square">
            <a:spAutoFit/>
          </a:bodyPr>
          <a:lstStyle/>
          <a:p>
            <a:pPr algn="l">
              <a:defRPr sz="1400" b="1">
                <a:solidFill>
                  <a:srgbClr val="FFFFFF"/>
                </a:solidFill>
                <a:latin typeface="Calibri"/>
              </a:defRPr>
            </a:pPr>
            <a:r>
              <a:t>Wireframes &amp;</a:t>
            </a:r>
            <a:br/>
            <a:r>
              <a:t>Homepage</a:t>
            </a:r>
          </a:p>
        </p:txBody>
      </p:sp>
      <p:sp>
        <p:nvSpPr>
          <p:cNvPr id="17" name="TextBox 16"/>
          <p:cNvSpPr txBox="1"/>
          <p:nvPr/>
        </p:nvSpPr>
        <p:spPr>
          <a:xfrm>
            <a:off x="4389120" y="2651760"/>
            <a:ext cx="1554480" cy="914400"/>
          </a:xfrm>
          <a:prstGeom prst="rect">
            <a:avLst/>
          </a:prstGeom>
          <a:noFill/>
        </p:spPr>
        <p:txBody>
          <a:bodyPr wrap="square">
            <a:spAutoFit/>
          </a:bodyPr>
          <a:lstStyle/>
          <a:p>
            <a:pPr algn="l">
              <a:defRPr sz="1000" b="0">
                <a:solidFill>
                  <a:srgbClr val="666666"/>
                </a:solidFill>
                <a:latin typeface="Calibri"/>
              </a:defRPr>
            </a:pPr>
            <a:r>
              <a:t>Sitemap</a:t>
            </a:r>
            <a:br/>
            <a:r>
              <a:t>Wireframes</a:t>
            </a:r>
            <a:br/>
            <a:r>
              <a:t>Homepage design</a:t>
            </a:r>
          </a:p>
        </p:txBody>
      </p:sp>
      <p:sp>
        <p:nvSpPr>
          <p:cNvPr id="18" name="Right Arrow 17"/>
          <p:cNvSpPr/>
          <p:nvPr/>
        </p:nvSpPr>
        <p:spPr>
          <a:xfrm>
            <a:off x="6080760" y="1783080"/>
            <a:ext cx="137160" cy="274320"/>
          </a:xfrm>
          <a:prstGeom prst="rightArrow">
            <a:avLst/>
          </a:prstGeom>
          <a:solidFill>
            <a:srgbClr val="9999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ounded Rectangle 18"/>
          <p:cNvSpPr/>
          <p:nvPr/>
        </p:nvSpPr>
        <p:spPr>
          <a:xfrm>
            <a:off x="6217920" y="1371600"/>
            <a:ext cx="1737360" cy="1097280"/>
          </a:xfrm>
          <a:prstGeom prst="roundRect">
            <a:avLst/>
          </a:prstGeom>
          <a:solidFill>
            <a:srgbClr val="00C9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309360" y="1463040"/>
            <a:ext cx="1554480" cy="274320"/>
          </a:xfrm>
          <a:prstGeom prst="rect">
            <a:avLst/>
          </a:prstGeom>
          <a:noFill/>
        </p:spPr>
        <p:txBody>
          <a:bodyPr wrap="square">
            <a:spAutoFit/>
          </a:bodyPr>
          <a:lstStyle/>
          <a:p>
            <a:pPr algn="l">
              <a:defRPr sz="1100" b="0">
                <a:solidFill>
                  <a:srgbClr val="FFFFFF"/>
                </a:solidFill>
                <a:latin typeface="Calibri"/>
              </a:defRPr>
            </a:pPr>
            <a:r>
              <a:t>Phase 4</a:t>
            </a:r>
          </a:p>
        </p:txBody>
      </p:sp>
      <p:sp>
        <p:nvSpPr>
          <p:cNvPr id="21" name="TextBox 20"/>
          <p:cNvSpPr txBox="1"/>
          <p:nvPr/>
        </p:nvSpPr>
        <p:spPr>
          <a:xfrm>
            <a:off x="6309360" y="1691640"/>
            <a:ext cx="1554480" cy="640080"/>
          </a:xfrm>
          <a:prstGeom prst="rect">
            <a:avLst/>
          </a:prstGeom>
          <a:noFill/>
        </p:spPr>
        <p:txBody>
          <a:bodyPr wrap="square">
            <a:spAutoFit/>
          </a:bodyPr>
          <a:lstStyle/>
          <a:p>
            <a:pPr algn="l">
              <a:defRPr sz="1400" b="1">
                <a:solidFill>
                  <a:srgbClr val="FFFFFF"/>
                </a:solidFill>
                <a:latin typeface="Calibri"/>
              </a:defRPr>
            </a:pPr>
            <a:r>
              <a:t>Full Design</a:t>
            </a:r>
            <a:br/>
            <a:r>
              <a:t>&amp; Content</a:t>
            </a:r>
          </a:p>
        </p:txBody>
      </p:sp>
      <p:sp>
        <p:nvSpPr>
          <p:cNvPr id="22" name="TextBox 21"/>
          <p:cNvSpPr txBox="1"/>
          <p:nvPr/>
        </p:nvSpPr>
        <p:spPr>
          <a:xfrm>
            <a:off x="6309360" y="2651760"/>
            <a:ext cx="1554480" cy="914400"/>
          </a:xfrm>
          <a:prstGeom prst="rect">
            <a:avLst/>
          </a:prstGeom>
          <a:noFill/>
        </p:spPr>
        <p:txBody>
          <a:bodyPr wrap="square">
            <a:spAutoFit/>
          </a:bodyPr>
          <a:lstStyle/>
          <a:p>
            <a:pPr algn="l">
              <a:defRPr sz="1000" b="0">
                <a:solidFill>
                  <a:srgbClr val="666666"/>
                </a:solidFill>
                <a:latin typeface="Calibri"/>
              </a:defRPr>
            </a:pPr>
            <a:r>
              <a:t>All pages designed</a:t>
            </a:r>
            <a:br/>
            <a:r>
              <a:t>Copy written</a:t>
            </a:r>
            <a:br/>
            <a:r>
              <a:t>Brand check</a:t>
            </a:r>
          </a:p>
        </p:txBody>
      </p:sp>
      <p:sp>
        <p:nvSpPr>
          <p:cNvPr id="23" name="Right Arrow 22"/>
          <p:cNvSpPr/>
          <p:nvPr/>
        </p:nvSpPr>
        <p:spPr>
          <a:xfrm>
            <a:off x="8001000" y="1783080"/>
            <a:ext cx="137160" cy="274320"/>
          </a:xfrm>
          <a:prstGeom prst="rightArrow">
            <a:avLst/>
          </a:prstGeom>
          <a:solidFill>
            <a:srgbClr val="9999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ounded Rectangle 23"/>
          <p:cNvSpPr/>
          <p:nvPr/>
        </p:nvSpPr>
        <p:spPr>
          <a:xfrm>
            <a:off x="8138160" y="1371600"/>
            <a:ext cx="1737360" cy="1097280"/>
          </a:xfrm>
          <a:prstGeom prst="roundRect">
            <a:avLst/>
          </a:prstGeom>
          <a:solidFill>
            <a:srgbClr val="48CAE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8229600" y="1463040"/>
            <a:ext cx="1554480" cy="274320"/>
          </a:xfrm>
          <a:prstGeom prst="rect">
            <a:avLst/>
          </a:prstGeom>
          <a:noFill/>
        </p:spPr>
        <p:txBody>
          <a:bodyPr wrap="square">
            <a:spAutoFit/>
          </a:bodyPr>
          <a:lstStyle/>
          <a:p>
            <a:pPr algn="l">
              <a:defRPr sz="1100" b="0">
                <a:solidFill>
                  <a:srgbClr val="FFFFFF"/>
                </a:solidFill>
                <a:latin typeface="Calibri"/>
              </a:defRPr>
            </a:pPr>
            <a:r>
              <a:t>Phase 5</a:t>
            </a:r>
          </a:p>
        </p:txBody>
      </p:sp>
      <p:sp>
        <p:nvSpPr>
          <p:cNvPr id="26" name="TextBox 25"/>
          <p:cNvSpPr txBox="1"/>
          <p:nvPr/>
        </p:nvSpPr>
        <p:spPr>
          <a:xfrm>
            <a:off x="8229600" y="1691640"/>
            <a:ext cx="1554480" cy="640080"/>
          </a:xfrm>
          <a:prstGeom prst="rect">
            <a:avLst/>
          </a:prstGeom>
          <a:noFill/>
        </p:spPr>
        <p:txBody>
          <a:bodyPr wrap="square">
            <a:spAutoFit/>
          </a:bodyPr>
          <a:lstStyle/>
          <a:p>
            <a:pPr algn="l">
              <a:defRPr sz="1400" b="1">
                <a:solidFill>
                  <a:srgbClr val="FFFFFF"/>
                </a:solidFill>
                <a:latin typeface="Calibri"/>
              </a:defRPr>
            </a:pPr>
            <a:r>
              <a:t>Development</a:t>
            </a:r>
            <a:br/>
            <a:r>
              <a:t>&amp; Testing</a:t>
            </a:r>
          </a:p>
        </p:txBody>
      </p:sp>
      <p:sp>
        <p:nvSpPr>
          <p:cNvPr id="27" name="TextBox 26"/>
          <p:cNvSpPr txBox="1"/>
          <p:nvPr/>
        </p:nvSpPr>
        <p:spPr>
          <a:xfrm>
            <a:off x="8229600" y="2651760"/>
            <a:ext cx="1554480" cy="914400"/>
          </a:xfrm>
          <a:prstGeom prst="rect">
            <a:avLst/>
          </a:prstGeom>
          <a:noFill/>
        </p:spPr>
        <p:txBody>
          <a:bodyPr wrap="square">
            <a:spAutoFit/>
          </a:bodyPr>
          <a:lstStyle/>
          <a:p>
            <a:pPr algn="l">
              <a:defRPr sz="1000" b="0">
                <a:solidFill>
                  <a:srgbClr val="666666"/>
                </a:solidFill>
                <a:latin typeface="Calibri"/>
              </a:defRPr>
            </a:pPr>
            <a:r>
              <a:t>Build</a:t>
            </a:r>
            <a:br/>
            <a:r>
              <a:t>QA testing</a:t>
            </a:r>
            <a:br/>
            <a:r>
              <a:t>Client review</a:t>
            </a:r>
          </a:p>
        </p:txBody>
      </p:sp>
      <p:sp>
        <p:nvSpPr>
          <p:cNvPr id="28" name="Right Arrow 27"/>
          <p:cNvSpPr/>
          <p:nvPr/>
        </p:nvSpPr>
        <p:spPr>
          <a:xfrm>
            <a:off x="9921240" y="1783080"/>
            <a:ext cx="137160" cy="274320"/>
          </a:xfrm>
          <a:prstGeom prst="rightArrow">
            <a:avLst/>
          </a:prstGeom>
          <a:solidFill>
            <a:srgbClr val="9999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ounded Rectangle 28"/>
          <p:cNvSpPr/>
          <p:nvPr/>
        </p:nvSpPr>
        <p:spPr>
          <a:xfrm>
            <a:off x="10058400" y="1371600"/>
            <a:ext cx="1737360" cy="1097280"/>
          </a:xfrm>
          <a:prstGeom prst="roundRect">
            <a:avLst/>
          </a:prstGeom>
          <a:solidFill>
            <a:srgbClr val="90E0E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10149840" y="1463040"/>
            <a:ext cx="1554480" cy="274320"/>
          </a:xfrm>
          <a:prstGeom prst="rect">
            <a:avLst/>
          </a:prstGeom>
          <a:noFill/>
        </p:spPr>
        <p:txBody>
          <a:bodyPr wrap="square">
            <a:spAutoFit/>
          </a:bodyPr>
          <a:lstStyle/>
          <a:p>
            <a:pPr algn="l">
              <a:defRPr sz="1100" b="0">
                <a:solidFill>
                  <a:srgbClr val="FFFFFF"/>
                </a:solidFill>
                <a:latin typeface="Calibri"/>
              </a:defRPr>
            </a:pPr>
            <a:r>
              <a:t>Phase 6</a:t>
            </a:r>
          </a:p>
        </p:txBody>
      </p:sp>
      <p:sp>
        <p:nvSpPr>
          <p:cNvPr id="31" name="TextBox 30"/>
          <p:cNvSpPr txBox="1"/>
          <p:nvPr/>
        </p:nvSpPr>
        <p:spPr>
          <a:xfrm>
            <a:off x="10149840" y="1691640"/>
            <a:ext cx="1554480" cy="640080"/>
          </a:xfrm>
          <a:prstGeom prst="rect">
            <a:avLst/>
          </a:prstGeom>
          <a:noFill/>
        </p:spPr>
        <p:txBody>
          <a:bodyPr wrap="square">
            <a:spAutoFit/>
          </a:bodyPr>
          <a:lstStyle/>
          <a:p>
            <a:pPr algn="l">
              <a:defRPr sz="1400" b="1">
                <a:solidFill>
                  <a:srgbClr val="FFFFFF"/>
                </a:solidFill>
                <a:latin typeface="Calibri"/>
              </a:defRPr>
            </a:pPr>
            <a:r>
              <a:t>Launch &amp;</a:t>
            </a:r>
            <a:br/>
            <a:r>
              <a:t>Handover</a:t>
            </a:r>
          </a:p>
        </p:txBody>
      </p:sp>
      <p:sp>
        <p:nvSpPr>
          <p:cNvPr id="32" name="TextBox 31"/>
          <p:cNvSpPr txBox="1"/>
          <p:nvPr/>
        </p:nvSpPr>
        <p:spPr>
          <a:xfrm>
            <a:off x="10149840" y="2651760"/>
            <a:ext cx="1554480" cy="914400"/>
          </a:xfrm>
          <a:prstGeom prst="rect">
            <a:avLst/>
          </a:prstGeom>
          <a:noFill/>
        </p:spPr>
        <p:txBody>
          <a:bodyPr wrap="square">
            <a:spAutoFit/>
          </a:bodyPr>
          <a:lstStyle/>
          <a:p>
            <a:pPr algn="l">
              <a:defRPr sz="1000" b="0">
                <a:solidFill>
                  <a:srgbClr val="666666"/>
                </a:solidFill>
                <a:latin typeface="Calibri"/>
              </a:defRPr>
            </a:pPr>
            <a:r>
              <a:t>Go live</a:t>
            </a:r>
            <a:br/>
            <a:r>
              <a:t>Training</a:t>
            </a:r>
            <a:br/>
            <a:r>
              <a:t>Ongoing support</a:t>
            </a:r>
          </a:p>
        </p:txBody>
      </p:sp>
      <p:sp>
        <p:nvSpPr>
          <p:cNvPr id="33" name="TextBox 32"/>
          <p:cNvSpPr txBox="1"/>
          <p:nvPr/>
        </p:nvSpPr>
        <p:spPr>
          <a:xfrm>
            <a:off x="457200" y="3840480"/>
            <a:ext cx="10972800" cy="365760"/>
          </a:xfrm>
          <a:prstGeom prst="rect">
            <a:avLst/>
          </a:prstGeom>
          <a:noFill/>
        </p:spPr>
        <p:txBody>
          <a:bodyPr wrap="square">
            <a:spAutoFit/>
          </a:bodyPr>
          <a:lstStyle/>
          <a:p>
            <a:pPr algn="l">
              <a:defRPr sz="1200" b="1">
                <a:solidFill>
                  <a:srgbClr val="007AFF"/>
                </a:solidFill>
                <a:latin typeface="Calibri"/>
              </a:defRPr>
            </a:pPr>
            <a:r>
              <a:t>CLIENT APPROVAL GATES</a:t>
            </a:r>
          </a:p>
        </p:txBody>
      </p:sp>
      <p:sp>
        <p:nvSpPr>
          <p:cNvPr id="34" name="Oval 33"/>
          <p:cNvSpPr/>
          <p:nvPr/>
        </p:nvSpPr>
        <p:spPr>
          <a:xfrm>
            <a:off x="1097280" y="4297680"/>
            <a:ext cx="137160" cy="137160"/>
          </a:xfrm>
          <a:prstGeom prst="ellipse">
            <a:avLst/>
          </a:prstGeom>
          <a:solidFill>
            <a:srgbClr val="00C9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457200" y="4480560"/>
            <a:ext cx="1737360" cy="548640"/>
          </a:xfrm>
          <a:prstGeom prst="rect">
            <a:avLst/>
          </a:prstGeom>
          <a:noFill/>
        </p:spPr>
        <p:txBody>
          <a:bodyPr wrap="square">
            <a:spAutoFit/>
          </a:bodyPr>
          <a:lstStyle/>
          <a:p>
            <a:pPr algn="ctr">
              <a:defRPr sz="900" b="0">
                <a:solidFill>
                  <a:srgbClr val="666666"/>
                </a:solidFill>
                <a:latin typeface="Calibri"/>
              </a:defRPr>
            </a:pPr>
            <a:r>
              <a:t>Brief sign-off</a:t>
            </a:r>
          </a:p>
        </p:txBody>
      </p:sp>
      <p:sp>
        <p:nvSpPr>
          <p:cNvPr id="36" name="Oval 35"/>
          <p:cNvSpPr/>
          <p:nvPr/>
        </p:nvSpPr>
        <p:spPr>
          <a:xfrm>
            <a:off x="3017520" y="4297680"/>
            <a:ext cx="137160" cy="137160"/>
          </a:xfrm>
          <a:prstGeom prst="ellipse">
            <a:avLst/>
          </a:prstGeom>
          <a:solidFill>
            <a:srgbClr val="00C9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2377440" y="4480560"/>
            <a:ext cx="1737360" cy="548640"/>
          </a:xfrm>
          <a:prstGeom prst="rect">
            <a:avLst/>
          </a:prstGeom>
          <a:noFill/>
        </p:spPr>
        <p:txBody>
          <a:bodyPr wrap="square">
            <a:spAutoFit/>
          </a:bodyPr>
          <a:lstStyle/>
          <a:p>
            <a:pPr algn="ctr">
              <a:defRPr sz="900" b="0">
                <a:solidFill>
                  <a:srgbClr val="666666"/>
                </a:solidFill>
                <a:latin typeface="Calibri"/>
              </a:defRPr>
            </a:pPr>
            <a:r>
              <a:t>Workshop sign-off</a:t>
            </a:r>
          </a:p>
        </p:txBody>
      </p:sp>
      <p:sp>
        <p:nvSpPr>
          <p:cNvPr id="38" name="Oval 37"/>
          <p:cNvSpPr/>
          <p:nvPr/>
        </p:nvSpPr>
        <p:spPr>
          <a:xfrm>
            <a:off x="4937760" y="4297680"/>
            <a:ext cx="137160" cy="137160"/>
          </a:xfrm>
          <a:prstGeom prst="ellipse">
            <a:avLst/>
          </a:prstGeom>
          <a:solidFill>
            <a:srgbClr val="00C9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TextBox 38"/>
          <p:cNvSpPr txBox="1"/>
          <p:nvPr/>
        </p:nvSpPr>
        <p:spPr>
          <a:xfrm>
            <a:off x="4297680" y="4480560"/>
            <a:ext cx="1737360" cy="548640"/>
          </a:xfrm>
          <a:prstGeom prst="rect">
            <a:avLst/>
          </a:prstGeom>
          <a:noFill/>
        </p:spPr>
        <p:txBody>
          <a:bodyPr wrap="square">
            <a:spAutoFit/>
          </a:bodyPr>
          <a:lstStyle/>
          <a:p>
            <a:pPr algn="ctr">
              <a:defRPr sz="900" b="0">
                <a:solidFill>
                  <a:srgbClr val="666666"/>
                </a:solidFill>
                <a:latin typeface="Calibri"/>
              </a:defRPr>
            </a:pPr>
            <a:r>
              <a:t>Design direction approved</a:t>
            </a:r>
          </a:p>
        </p:txBody>
      </p:sp>
      <p:sp>
        <p:nvSpPr>
          <p:cNvPr id="40" name="Oval 39"/>
          <p:cNvSpPr/>
          <p:nvPr/>
        </p:nvSpPr>
        <p:spPr>
          <a:xfrm>
            <a:off x="6858000" y="4297680"/>
            <a:ext cx="137160" cy="137160"/>
          </a:xfrm>
          <a:prstGeom prst="ellipse">
            <a:avLst/>
          </a:prstGeom>
          <a:solidFill>
            <a:srgbClr val="00C9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6217920" y="4480560"/>
            <a:ext cx="1737360" cy="548640"/>
          </a:xfrm>
          <a:prstGeom prst="rect">
            <a:avLst/>
          </a:prstGeom>
          <a:noFill/>
        </p:spPr>
        <p:txBody>
          <a:bodyPr wrap="square">
            <a:spAutoFit/>
          </a:bodyPr>
          <a:lstStyle/>
          <a:p>
            <a:pPr algn="ctr">
              <a:defRPr sz="900" b="0">
                <a:solidFill>
                  <a:srgbClr val="666666"/>
                </a:solidFill>
                <a:latin typeface="Calibri"/>
              </a:defRPr>
            </a:pPr>
            <a:r>
              <a:t>Full designs approved</a:t>
            </a:r>
          </a:p>
        </p:txBody>
      </p:sp>
      <p:sp>
        <p:nvSpPr>
          <p:cNvPr id="42" name="Oval 41"/>
          <p:cNvSpPr/>
          <p:nvPr/>
        </p:nvSpPr>
        <p:spPr>
          <a:xfrm>
            <a:off x="8778240" y="4297680"/>
            <a:ext cx="137160" cy="137160"/>
          </a:xfrm>
          <a:prstGeom prst="ellipse">
            <a:avLst/>
          </a:prstGeom>
          <a:solidFill>
            <a:srgbClr val="00C9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TextBox 42"/>
          <p:cNvSpPr txBox="1"/>
          <p:nvPr/>
        </p:nvSpPr>
        <p:spPr>
          <a:xfrm>
            <a:off x="8138160" y="4480560"/>
            <a:ext cx="1737360" cy="548640"/>
          </a:xfrm>
          <a:prstGeom prst="rect">
            <a:avLst/>
          </a:prstGeom>
          <a:noFill/>
        </p:spPr>
        <p:txBody>
          <a:bodyPr wrap="square">
            <a:spAutoFit/>
          </a:bodyPr>
          <a:lstStyle/>
          <a:p>
            <a:pPr algn="ctr">
              <a:defRPr sz="900" b="0">
                <a:solidFill>
                  <a:srgbClr val="666666"/>
                </a:solidFill>
                <a:latin typeface="Calibri"/>
              </a:defRPr>
            </a:pPr>
            <a:r>
              <a:t>Staging approved</a:t>
            </a:r>
          </a:p>
        </p:txBody>
      </p:sp>
      <p:sp>
        <p:nvSpPr>
          <p:cNvPr id="44" name="Oval 43"/>
          <p:cNvSpPr/>
          <p:nvPr/>
        </p:nvSpPr>
        <p:spPr>
          <a:xfrm>
            <a:off x="10698480" y="4297680"/>
            <a:ext cx="137160" cy="137160"/>
          </a:xfrm>
          <a:prstGeom prst="ellipse">
            <a:avLst/>
          </a:prstGeom>
          <a:solidFill>
            <a:srgbClr val="00C9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TextBox 44"/>
          <p:cNvSpPr txBox="1"/>
          <p:nvPr/>
        </p:nvSpPr>
        <p:spPr>
          <a:xfrm>
            <a:off x="10058400" y="4480560"/>
            <a:ext cx="1737360" cy="548640"/>
          </a:xfrm>
          <a:prstGeom prst="rect">
            <a:avLst/>
          </a:prstGeom>
          <a:noFill/>
        </p:spPr>
        <p:txBody>
          <a:bodyPr wrap="square">
            <a:spAutoFit/>
          </a:bodyPr>
          <a:lstStyle/>
          <a:p>
            <a:pPr algn="ctr">
              <a:defRPr sz="900" b="0">
                <a:solidFill>
                  <a:srgbClr val="666666"/>
                </a:solidFill>
                <a:latin typeface="Calibri"/>
              </a:defRPr>
            </a:pPr>
            <a:r>
              <a:t>Launch confirmed</a:t>
            </a:r>
          </a:p>
        </p:txBody>
      </p:sp>
      <p:sp>
        <p:nvSpPr>
          <p:cNvPr id="46" name="Rectangle 45"/>
          <p:cNvSpPr/>
          <p:nvPr/>
        </p:nvSpPr>
        <p:spPr>
          <a:xfrm>
            <a:off x="457200" y="5303520"/>
            <a:ext cx="11247120" cy="1097280"/>
          </a:xfrm>
          <a:prstGeom prst="rect">
            <a:avLst/>
          </a:prstGeom>
          <a:solidFill>
            <a:srgbClr val="F5F5F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TextBox 46"/>
          <p:cNvSpPr txBox="1"/>
          <p:nvPr/>
        </p:nvSpPr>
        <p:spPr>
          <a:xfrm>
            <a:off x="731520" y="5394960"/>
            <a:ext cx="10698480" cy="274320"/>
          </a:xfrm>
          <a:prstGeom prst="rect">
            <a:avLst/>
          </a:prstGeom>
          <a:noFill/>
        </p:spPr>
        <p:txBody>
          <a:bodyPr wrap="square">
            <a:spAutoFit/>
          </a:bodyPr>
          <a:lstStyle/>
          <a:p>
            <a:pPr algn="l">
              <a:defRPr sz="1200" b="1">
                <a:solidFill>
                  <a:srgbClr val="0B1F2C"/>
                </a:solidFill>
                <a:latin typeface="Calibri"/>
              </a:defRPr>
            </a:pPr>
            <a:r>
              <a:t>Internal Review Process</a:t>
            </a:r>
          </a:p>
        </p:txBody>
      </p:sp>
      <p:sp>
        <p:nvSpPr>
          <p:cNvPr id="48" name="TextBox 47"/>
          <p:cNvSpPr txBox="1"/>
          <p:nvPr/>
        </p:nvSpPr>
        <p:spPr>
          <a:xfrm>
            <a:off x="731520" y="5669280"/>
            <a:ext cx="10698480" cy="640080"/>
          </a:xfrm>
          <a:prstGeom prst="rect">
            <a:avLst/>
          </a:prstGeom>
          <a:noFill/>
        </p:spPr>
        <p:txBody>
          <a:bodyPr wrap="square">
            <a:spAutoFit/>
          </a:bodyPr>
          <a:lstStyle/>
          <a:p>
            <a:pPr algn="l">
              <a:defRPr sz="1100" b="0">
                <a:solidFill>
                  <a:srgbClr val="666666"/>
                </a:solidFill>
                <a:latin typeface="Calibri"/>
              </a:defRPr>
            </a:pPr>
            <a:r>
              <a:t>Every deliverable goes through an internal quality review before reaching you. Our PM reviews against the brief, checks brand consistency, and verifies all acceptance criteria are met. You only see work we are confident in.</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B1F2C"/>
        </a:solidFill>
        <a:effectLst/>
      </p:bgPr>
    </p:bg>
    <p:spTree>
      <p:nvGrpSpPr>
        <p:cNvPr id="1" name=""/>
        <p:cNvGrpSpPr/>
        <p:nvPr/>
      </p:nvGrpSpPr>
      <p:grpSpPr/>
      <p:sp>
        <p:nvSpPr>
          <p:cNvPr id="2" name="TextBox 1"/>
          <p:cNvSpPr txBox="1"/>
          <p:nvPr/>
        </p:nvSpPr>
        <p:spPr>
          <a:xfrm>
            <a:off x="1371600" y="2286000"/>
            <a:ext cx="9144000" cy="1097280"/>
          </a:xfrm>
          <a:prstGeom prst="rect">
            <a:avLst/>
          </a:prstGeom>
          <a:noFill/>
        </p:spPr>
        <p:txBody>
          <a:bodyPr wrap="square">
            <a:spAutoFit/>
          </a:bodyPr>
          <a:lstStyle/>
          <a:p>
            <a:pPr algn="l">
              <a:defRPr sz="4400" b="1">
                <a:solidFill>
                  <a:srgbClr val="FFFFFF"/>
                </a:solidFill>
                <a:latin typeface="Calibri"/>
              </a:defRPr>
            </a:pPr>
            <a:r>
              <a:t>Phase 1: Discovery</a:t>
            </a:r>
          </a:p>
        </p:txBody>
      </p:sp>
      <p:sp>
        <p:nvSpPr>
          <p:cNvPr id="3" name="Rectangle 2"/>
          <p:cNvSpPr/>
          <p:nvPr/>
        </p:nvSpPr>
        <p:spPr>
          <a:xfrm>
            <a:off x="1371600" y="3474720"/>
            <a:ext cx="1828800" cy="4572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371600" y="3840480"/>
            <a:ext cx="7315200" cy="914400"/>
          </a:xfrm>
          <a:prstGeom prst="rect">
            <a:avLst/>
          </a:prstGeom>
          <a:noFill/>
        </p:spPr>
        <p:txBody>
          <a:bodyPr wrap="square">
            <a:spAutoFit/>
          </a:bodyPr>
          <a:lstStyle/>
          <a:p>
            <a:pPr algn="l">
              <a:defRPr sz="1800" b="0">
                <a:solidFill>
                  <a:srgbClr val="999999"/>
                </a:solidFill>
                <a:latin typeface="Calibri"/>
              </a:defRPr>
            </a:pPr>
            <a:r>
              <a:t>Understanding your business, your goals, and what success looks like.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54864" cy="685800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31520" y="365760"/>
            <a:ext cx="4572000" cy="548640"/>
          </a:xfrm>
          <a:prstGeom prst="rect">
            <a:avLst/>
          </a:prstGeom>
          <a:noFill/>
        </p:spPr>
        <p:txBody>
          <a:bodyPr wrap="square">
            <a:spAutoFit/>
          </a:bodyPr>
          <a:lstStyle/>
          <a:p>
            <a:pPr algn="l">
              <a:defRPr sz="3200" b="1">
                <a:solidFill>
                  <a:srgbClr val="0B1F2C"/>
                </a:solidFill>
                <a:latin typeface="Calibri"/>
              </a:defRPr>
            </a:pPr>
            <a:r>
              <a:t>The Business</a:t>
            </a:r>
          </a:p>
        </p:txBody>
      </p:sp>
      <p:sp>
        <p:nvSpPr>
          <p:cNvPr id="4" name="TextBox 3"/>
          <p:cNvSpPr txBox="1"/>
          <p:nvPr/>
        </p:nvSpPr>
        <p:spPr>
          <a:xfrm>
            <a:off x="731520" y="914400"/>
            <a:ext cx="9144000" cy="365760"/>
          </a:xfrm>
          <a:prstGeom prst="rect">
            <a:avLst/>
          </a:prstGeom>
          <a:noFill/>
        </p:spPr>
        <p:txBody>
          <a:bodyPr wrap="square">
            <a:spAutoFit/>
          </a:bodyPr>
          <a:lstStyle/>
          <a:p>
            <a:pPr algn="l">
              <a:defRPr sz="1400" b="0">
                <a:solidFill>
                  <a:srgbClr val="666666"/>
                </a:solidFill>
                <a:latin typeface="Calibri"/>
              </a:defRPr>
            </a:pPr>
            <a:r>
              <a:t>Tell us about who you are and what you do.</a:t>
            </a:r>
          </a:p>
        </p:txBody>
      </p:sp>
      <p:sp>
        <p:nvSpPr>
          <p:cNvPr id="5" name="TextBox 4"/>
          <p:cNvSpPr txBox="1"/>
          <p:nvPr/>
        </p:nvSpPr>
        <p:spPr>
          <a:xfrm>
            <a:off x="731520" y="1463040"/>
            <a:ext cx="10058400" cy="5029200"/>
          </a:xfrm>
          <a:prstGeom prst="rect">
            <a:avLst/>
          </a:prstGeom>
          <a:noFill/>
        </p:spPr>
        <p:txBody>
          <a:bodyPr wrap="square">
            <a:spAutoFit/>
          </a:bodyPr>
          <a:lstStyle/>
          <a:p>
            <a:pPr>
              <a:spcAft>
                <a:spcPts val="840"/>
              </a:spcAft>
              <a:defRPr sz="1400">
                <a:solidFill>
                  <a:srgbClr val="2D2D2D"/>
                </a:solidFill>
                <a:latin typeface="Calibri"/>
              </a:defRPr>
            </a:pPr>
            <a:r>
              <a:t>Client name:</a:t>
            </a:r>
          </a:p>
          <a:p>
            <a:pPr>
              <a:spcAft>
                <a:spcPts val="840"/>
              </a:spcAft>
              <a:defRPr sz="1400">
                <a:solidFill>
                  <a:srgbClr val="2D2D2D"/>
                </a:solidFill>
                <a:latin typeface="Calibri"/>
              </a:defRPr>
            </a:pPr>
            <a:r>
              <a:t>Primary contact name and role:</a:t>
            </a:r>
          </a:p>
          <a:p>
            <a:pPr>
              <a:spcAft>
                <a:spcPts val="840"/>
              </a:spcAft>
              <a:defRPr sz="1400">
                <a:solidFill>
                  <a:srgbClr val="2D2D2D"/>
                </a:solidFill>
                <a:latin typeface="Calibri"/>
              </a:defRPr>
            </a:pPr>
            <a:r>
              <a:t>What does the business do? (One or two sentences, plain language):</a:t>
            </a:r>
          </a:p>
          <a:p>
            <a:pPr>
              <a:spcAft>
                <a:spcPts val="840"/>
              </a:spcAft>
              <a:defRPr sz="1400">
                <a:solidFill>
                  <a:srgbClr val="2D2D2D"/>
                </a:solidFill>
                <a:latin typeface="Calibri"/>
              </a:defRPr>
            </a:pPr>
            <a:r>
              <a:t>How long have you been operating?</a:t>
            </a:r>
          </a:p>
          <a:p>
            <a:pPr>
              <a:spcAft>
                <a:spcPts val="840"/>
              </a:spcAft>
              <a:defRPr sz="1400">
                <a:solidFill>
                  <a:srgbClr val="2D2D2D"/>
                </a:solidFill>
                <a:latin typeface="Calibri"/>
              </a:defRPr>
            </a:pPr>
            <a:r>
              <a:t>What makes you different from competitors? (In your own words, not marketing speak):</a:t>
            </a:r>
          </a:p>
          <a:p>
            <a:pPr>
              <a:spcAft>
                <a:spcPts val="840"/>
              </a:spcAft>
              <a:defRPr sz="1400">
                <a:solidFill>
                  <a:srgbClr val="2D2D2D"/>
                </a:solidFill>
                <a:latin typeface="Calibri"/>
              </a:defRPr>
            </a:pPr>
            <a:r>
              <a:t>Who are your main competitors? (Names and URLs if possible):</a:t>
            </a:r>
          </a:p>
          <a:p>
            <a:pPr>
              <a:spcAft>
                <a:spcPts val="840"/>
              </a:spcAft>
              <a:defRPr sz="1400">
                <a:solidFill>
                  <a:srgbClr val="2D2D2D"/>
                </a:solidFill>
                <a:latin typeface="Calibri"/>
              </a:defRPr>
            </a:pPr>
            <a:r>
              <a:t>What's working well for the business right now?</a:t>
            </a:r>
          </a:p>
          <a:p>
            <a:pPr>
              <a:spcAft>
                <a:spcPts val="840"/>
              </a:spcAft>
              <a:defRPr sz="1400">
                <a:solidFill>
                  <a:srgbClr val="2D2D2D"/>
                </a:solidFill>
                <a:latin typeface="Calibri"/>
              </a:defRPr>
            </a:pPr>
            <a:r>
              <a:t>What's not working?</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54864" cy="685800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31520" y="365760"/>
            <a:ext cx="4572000" cy="548640"/>
          </a:xfrm>
          <a:prstGeom prst="rect">
            <a:avLst/>
          </a:prstGeom>
          <a:noFill/>
        </p:spPr>
        <p:txBody>
          <a:bodyPr wrap="square">
            <a:spAutoFit/>
          </a:bodyPr>
          <a:lstStyle/>
          <a:p>
            <a:pPr algn="l">
              <a:defRPr sz="3200" b="1">
                <a:solidFill>
                  <a:srgbClr val="0B1F2C"/>
                </a:solidFill>
                <a:latin typeface="Calibri"/>
              </a:defRPr>
            </a:pPr>
            <a:r>
              <a:t>Goals &amp; Objectives</a:t>
            </a:r>
          </a:p>
        </p:txBody>
      </p:sp>
      <p:sp>
        <p:nvSpPr>
          <p:cNvPr id="4" name="TextBox 3"/>
          <p:cNvSpPr txBox="1"/>
          <p:nvPr/>
        </p:nvSpPr>
        <p:spPr>
          <a:xfrm>
            <a:off x="731520" y="914400"/>
            <a:ext cx="9144000" cy="365760"/>
          </a:xfrm>
          <a:prstGeom prst="rect">
            <a:avLst/>
          </a:prstGeom>
          <a:noFill/>
        </p:spPr>
        <p:txBody>
          <a:bodyPr wrap="square">
            <a:spAutoFit/>
          </a:bodyPr>
          <a:lstStyle/>
          <a:p>
            <a:pPr algn="l">
              <a:defRPr sz="1400" b="0">
                <a:solidFill>
                  <a:srgbClr val="666666"/>
                </a:solidFill>
                <a:latin typeface="Calibri"/>
              </a:defRPr>
            </a:pPr>
            <a:r>
              <a:t>What should this website actually achieve for your business?</a:t>
            </a:r>
          </a:p>
        </p:txBody>
      </p:sp>
      <p:sp>
        <p:nvSpPr>
          <p:cNvPr id="5" name="TextBox 4"/>
          <p:cNvSpPr txBox="1"/>
          <p:nvPr/>
        </p:nvSpPr>
        <p:spPr>
          <a:xfrm>
            <a:off x="731520" y="1463040"/>
            <a:ext cx="10058400" cy="5029200"/>
          </a:xfrm>
          <a:prstGeom prst="rect">
            <a:avLst/>
          </a:prstGeom>
          <a:noFill/>
        </p:spPr>
        <p:txBody>
          <a:bodyPr wrap="square">
            <a:spAutoFit/>
          </a:bodyPr>
          <a:lstStyle/>
          <a:p>
            <a:pPr>
              <a:spcAft>
                <a:spcPts val="780"/>
              </a:spcAft>
              <a:defRPr sz="1300">
                <a:solidFill>
                  <a:srgbClr val="2D2D2D"/>
                </a:solidFill>
                <a:latin typeface="Calibri"/>
              </a:defRPr>
            </a:pPr>
            <a:r>
              <a:t>What are the website's primary goals? Pick the main job:</a:t>
            </a:r>
          </a:p>
          <a:p>
            <a:pPr>
              <a:spcAft>
                <a:spcPts val="780"/>
              </a:spcAft>
              <a:defRPr sz="1300">
                <a:solidFill>
                  <a:srgbClr val="2D2D2D"/>
                </a:solidFill>
                <a:latin typeface="Calibri"/>
              </a:defRPr>
            </a:pPr>
            <a:r>
              <a:t>   • Generate leads (contact forms, quote requests, phone calls)</a:t>
            </a:r>
          </a:p>
          <a:p>
            <a:pPr>
              <a:spcAft>
                <a:spcPts val="780"/>
              </a:spcAft>
              <a:defRPr sz="1300">
                <a:solidFill>
                  <a:srgbClr val="2D2D2D"/>
                </a:solidFill>
                <a:latin typeface="Calibri"/>
              </a:defRPr>
            </a:pPr>
            <a:r>
              <a:t>   • Sell products online (ecommerce)</a:t>
            </a:r>
          </a:p>
          <a:p>
            <a:pPr>
              <a:spcAft>
                <a:spcPts val="780"/>
              </a:spcAft>
              <a:defRPr sz="1300">
                <a:solidFill>
                  <a:srgbClr val="2D2D2D"/>
                </a:solidFill>
                <a:latin typeface="Calibri"/>
              </a:defRPr>
            </a:pPr>
            <a:r>
              <a:t>   • Book appointments or reservations</a:t>
            </a:r>
          </a:p>
          <a:p>
            <a:pPr>
              <a:spcAft>
                <a:spcPts val="780"/>
              </a:spcAft>
              <a:defRPr sz="1300">
                <a:solidFill>
                  <a:srgbClr val="2D2D2D"/>
                </a:solidFill>
                <a:latin typeface="Calibri"/>
              </a:defRPr>
            </a:pPr>
            <a:r>
              <a:t>   • Inform and build trust (brochure site)</a:t>
            </a:r>
          </a:p>
          <a:p>
            <a:pPr>
              <a:spcAft>
                <a:spcPts val="780"/>
              </a:spcAft>
              <a:defRPr sz="1300">
                <a:solidFill>
                  <a:srgbClr val="2D2D2D"/>
                </a:solidFill>
                <a:latin typeface="Calibri"/>
              </a:defRPr>
            </a:pPr>
            <a:r>
              <a:t>   • Recruit staff</a:t>
            </a:r>
          </a:p>
          <a:p>
            <a:pPr>
              <a:spcAft>
                <a:spcPts val="780"/>
              </a:spcAft>
              <a:defRPr sz="1300">
                <a:solidFill>
                  <a:srgbClr val="2D2D2D"/>
                </a:solidFill>
                <a:latin typeface="Calibri"/>
              </a:defRPr>
            </a:pPr>
            <a:r>
              <a:t>   • Other:</a:t>
            </a:r>
          </a:p>
          <a:p>
            <a:pPr>
              <a:spcAft>
                <a:spcPts val="780"/>
              </a:spcAft>
              <a:defRPr sz="1300">
                <a:solidFill>
                  <a:srgbClr val="2D2D2D"/>
                </a:solidFill>
                <a:latin typeface="Calibri"/>
              </a:defRPr>
            </a:pPr>
            <a:r>
              <a:t>What is the single most important action a visitor should take?</a:t>
            </a:r>
          </a:p>
          <a:p>
            <a:pPr>
              <a:spcAft>
                <a:spcPts val="780"/>
              </a:spcAft>
              <a:defRPr sz="1300">
                <a:solidFill>
                  <a:srgbClr val="2D2D2D"/>
                </a:solidFill>
                <a:latin typeface="Calibri"/>
              </a:defRPr>
            </a:pPr>
            <a:r>
              <a:t>What are your macro business objectives over the next few years?</a:t>
            </a:r>
          </a:p>
          <a:p>
            <a:pPr>
              <a:spcAft>
                <a:spcPts val="780"/>
              </a:spcAft>
              <a:defRPr sz="1300">
                <a:solidFill>
                  <a:srgbClr val="2D2D2D"/>
                </a:solidFill>
                <a:latin typeface="Calibri"/>
              </a:defRPr>
            </a:pPr>
            <a:r>
              <a:t>   (e.g. expanding into new markets, hiring, adding services)</a:t>
            </a:r>
          </a:p>
          <a:p>
            <a:pPr>
              <a:spcAft>
                <a:spcPts val="780"/>
              </a:spcAft>
              <a:defRPr sz="1300">
                <a:solidFill>
                  <a:srgbClr val="2D2D2D"/>
                </a:solidFill>
                <a:latin typeface="Calibri"/>
              </a:defRPr>
            </a:pPr>
            <a:r>
              <a:t>Is there anything about your competitors' websites that you know definitely works?</a:t>
            </a:r>
          </a:p>
          <a:p>
            <a:pPr>
              <a:spcAft>
                <a:spcPts val="780"/>
              </a:spcAft>
              <a:defRPr sz="1300">
                <a:solidFill>
                  <a:srgbClr val="2D2D2D"/>
                </a:solidFill>
                <a:latin typeface="Calibri"/>
              </a:defRPr>
            </a:pPr>
            <a:r>
              <a:t>How will you measure whether the website is successful?</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54864" cy="685800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31520" y="365760"/>
            <a:ext cx="4572000" cy="548640"/>
          </a:xfrm>
          <a:prstGeom prst="rect">
            <a:avLst/>
          </a:prstGeom>
          <a:noFill/>
        </p:spPr>
        <p:txBody>
          <a:bodyPr wrap="square">
            <a:spAutoFit/>
          </a:bodyPr>
          <a:lstStyle/>
          <a:p>
            <a:pPr algn="l">
              <a:defRPr sz="3200" b="1">
                <a:solidFill>
                  <a:srgbClr val="0B1F2C"/>
                </a:solidFill>
                <a:latin typeface="Calibri"/>
              </a:defRPr>
            </a:pPr>
            <a:r>
              <a:t>Your Current Website</a:t>
            </a:r>
          </a:p>
        </p:txBody>
      </p:sp>
      <p:sp>
        <p:nvSpPr>
          <p:cNvPr id="4" name="TextBox 3"/>
          <p:cNvSpPr txBox="1"/>
          <p:nvPr/>
        </p:nvSpPr>
        <p:spPr>
          <a:xfrm>
            <a:off x="731520" y="1097280"/>
            <a:ext cx="10058400" cy="5029200"/>
          </a:xfrm>
          <a:prstGeom prst="rect">
            <a:avLst/>
          </a:prstGeom>
          <a:noFill/>
        </p:spPr>
        <p:txBody>
          <a:bodyPr wrap="square">
            <a:spAutoFit/>
          </a:bodyPr>
          <a:lstStyle/>
          <a:p>
            <a:pPr>
              <a:spcAft>
                <a:spcPts val="840"/>
              </a:spcAft>
              <a:defRPr sz="1400">
                <a:solidFill>
                  <a:srgbClr val="2D2D2D"/>
                </a:solidFill>
                <a:latin typeface="Calibri"/>
              </a:defRPr>
            </a:pPr>
            <a:r>
              <a:t>Do you have a current website? (URL):</a:t>
            </a:r>
          </a:p>
          <a:p>
            <a:pPr>
              <a:spcAft>
                <a:spcPts val="840"/>
              </a:spcAft>
              <a:defRPr sz="1400">
                <a:solidFill>
                  <a:srgbClr val="2D2D2D"/>
                </a:solidFill>
                <a:latin typeface="Calibri"/>
              </a:defRPr>
            </a:pPr>
            <a:r>
              <a:t>What's wrong with it? (Be specific — slow, outdated, no leads, bad on mobile, can't update it):</a:t>
            </a:r>
          </a:p>
          <a:p>
            <a:pPr>
              <a:spcAft>
                <a:spcPts val="840"/>
              </a:spcAft>
              <a:defRPr sz="1400">
                <a:solidFill>
                  <a:srgbClr val="2D2D2D"/>
                </a:solidFill>
                <a:latin typeface="Calibri"/>
              </a:defRPr>
            </a:pPr>
            <a:r>
              <a:t>Any features you specifically need? (Booking, payments, membership, blog, portfolio, menu, listings):</a:t>
            </a:r>
          </a:p>
          <a:p>
            <a:pPr>
              <a:spcAft>
                <a:spcPts val="840"/>
              </a:spcAft>
              <a:defRPr sz="1400">
                <a:solidFill>
                  <a:srgbClr val="2D2D2D"/>
                </a:solidFill>
                <a:latin typeface="Calibri"/>
              </a:defRPr>
            </a:pPr>
            <a:r>
              <a:t>Do you need to update the site yourselves? If yes, how often and what content?</a:t>
            </a:r>
          </a:p>
          <a:p>
            <a:pPr>
              <a:spcAft>
                <a:spcPts val="840"/>
              </a:spcAft>
              <a:defRPr sz="1400">
                <a:solidFill>
                  <a:srgbClr val="2D2D2D"/>
                </a:solidFill>
                <a:latin typeface="Calibri"/>
              </a:defRPr>
            </a:pPr>
            <a:r>
              <a:t>Any websites you admire? (URLs and what specifically you like about each):</a:t>
            </a:r>
          </a:p>
          <a:p>
            <a:pPr>
              <a:spcAft>
                <a:spcPts val="840"/>
              </a:spcAft>
              <a:defRPr sz="1400">
                <a:solidFill>
                  <a:srgbClr val="2D2D2D"/>
                </a:solidFill>
                <a:latin typeface="Calibri"/>
              </a:defRPr>
            </a:pPr>
            <a:r>
              <a:t>Any websites you dislike? (URLs and what puts you off):</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B1F2C"/>
        </a:solidFill>
        <a:effectLst/>
      </p:bgPr>
    </p:bg>
    <p:spTree>
      <p:nvGrpSpPr>
        <p:cNvPr id="1" name=""/>
        <p:cNvGrpSpPr/>
        <p:nvPr/>
      </p:nvGrpSpPr>
      <p:grpSpPr/>
      <p:sp>
        <p:nvSpPr>
          <p:cNvPr id="2" name="TextBox 1"/>
          <p:cNvSpPr txBox="1"/>
          <p:nvPr/>
        </p:nvSpPr>
        <p:spPr>
          <a:xfrm>
            <a:off x="1371600" y="2286000"/>
            <a:ext cx="9144000" cy="1097280"/>
          </a:xfrm>
          <a:prstGeom prst="rect">
            <a:avLst/>
          </a:prstGeom>
          <a:noFill/>
        </p:spPr>
        <p:txBody>
          <a:bodyPr wrap="square">
            <a:spAutoFit/>
          </a:bodyPr>
          <a:lstStyle/>
          <a:p>
            <a:pPr algn="l">
              <a:defRPr sz="4400" b="1">
                <a:solidFill>
                  <a:srgbClr val="FFFFFF"/>
                </a:solidFill>
                <a:latin typeface="Calibri"/>
              </a:defRPr>
            </a:pPr>
            <a:r>
              <a:t>Audience Insight</a:t>
            </a:r>
          </a:p>
        </p:txBody>
      </p:sp>
      <p:sp>
        <p:nvSpPr>
          <p:cNvPr id="3" name="Rectangle 2"/>
          <p:cNvSpPr/>
          <p:nvPr/>
        </p:nvSpPr>
        <p:spPr>
          <a:xfrm>
            <a:off x="1371600" y="3474720"/>
            <a:ext cx="1828800" cy="4572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371600" y="3840480"/>
            <a:ext cx="7315200" cy="914400"/>
          </a:xfrm>
          <a:prstGeom prst="rect">
            <a:avLst/>
          </a:prstGeom>
          <a:noFill/>
        </p:spPr>
        <p:txBody>
          <a:bodyPr wrap="square">
            <a:spAutoFit/>
          </a:bodyPr>
          <a:lstStyle/>
          <a:p>
            <a:pPr algn="l">
              <a:defRPr sz="1800" b="0">
                <a:solidFill>
                  <a:srgbClr val="999999"/>
                </a:solidFill>
                <a:latin typeface="Calibri"/>
              </a:defRPr>
            </a:pPr>
            <a:r>
              <a:t>Who visits your site, what they need, and how they find you.</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54864" cy="6858000"/>
          </a:xfrm>
          <a:prstGeom prst="rect">
            <a:avLst/>
          </a:prstGeom>
          <a:solidFill>
            <a:srgbClr val="007A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31520" y="365760"/>
            <a:ext cx="4572000" cy="548640"/>
          </a:xfrm>
          <a:prstGeom prst="rect">
            <a:avLst/>
          </a:prstGeom>
          <a:noFill/>
        </p:spPr>
        <p:txBody>
          <a:bodyPr wrap="square">
            <a:spAutoFit/>
          </a:bodyPr>
          <a:lstStyle/>
          <a:p>
            <a:pPr algn="l">
              <a:defRPr sz="3200" b="1">
                <a:solidFill>
                  <a:srgbClr val="0B1F2C"/>
                </a:solidFill>
                <a:latin typeface="Calibri"/>
              </a:defRPr>
            </a:pPr>
            <a:r>
              <a:t>Your Audience — Who They Are</a:t>
            </a:r>
          </a:p>
        </p:txBody>
      </p:sp>
      <p:sp>
        <p:nvSpPr>
          <p:cNvPr id="4" name="TextBox 3"/>
          <p:cNvSpPr txBox="1"/>
          <p:nvPr/>
        </p:nvSpPr>
        <p:spPr>
          <a:xfrm>
            <a:off x="731520" y="1097280"/>
            <a:ext cx="10058400" cy="5029200"/>
          </a:xfrm>
          <a:prstGeom prst="rect">
            <a:avLst/>
          </a:prstGeom>
          <a:noFill/>
        </p:spPr>
        <p:txBody>
          <a:bodyPr wrap="square">
            <a:spAutoFit/>
          </a:bodyPr>
          <a:lstStyle/>
          <a:p>
            <a:pPr>
              <a:spcAft>
                <a:spcPts val="780"/>
              </a:spcAft>
              <a:defRPr sz="1300">
                <a:solidFill>
                  <a:srgbClr val="2D2D2D"/>
                </a:solidFill>
                <a:latin typeface="Calibri"/>
              </a:defRPr>
            </a:pPr>
            <a:r>
              <a:t>Who is your ideal customer?</a:t>
            </a:r>
          </a:p>
          <a:p>
            <a:pPr>
              <a:spcAft>
                <a:spcPts val="780"/>
              </a:spcAft>
              <a:defRPr sz="1300">
                <a:solidFill>
                  <a:srgbClr val="2D2D2D"/>
                </a:solidFill>
                <a:latin typeface="Calibri"/>
              </a:defRPr>
            </a:pPr>
            <a:r>
              <a:t>   • Age range, location, income level, profession</a:t>
            </a:r>
          </a:p>
          <a:p>
            <a:pPr>
              <a:spcAft>
                <a:spcPts val="780"/>
              </a:spcAft>
              <a:defRPr sz="1300">
                <a:solidFill>
                  <a:srgbClr val="2D2D2D"/>
                </a:solidFill>
                <a:latin typeface="Calibri"/>
              </a:defRPr>
            </a:pPr>
            <a:r>
              <a:t>   • Personality type — what kind of people are they?</a:t>
            </a:r>
          </a:p>
          <a:p>
            <a:pPr>
              <a:spcAft>
                <a:spcPts val="780"/>
              </a:spcAft>
              <a:defRPr sz="1300">
                <a:solidFill>
                  <a:srgbClr val="2D2D2D"/>
                </a:solidFill>
                <a:latin typeface="Calibri"/>
              </a:defRPr>
            </a:pPr>
            <a:r>
              <a:t>   • Male, female, or mixed audience?</a:t>
            </a:r>
          </a:p>
          <a:p>
            <a:pPr>
              <a:spcAft>
                <a:spcPts val="780"/>
              </a:spcAft>
              <a:defRPr sz="1300">
                <a:solidFill>
                  <a:srgbClr val="2D2D2D"/>
                </a:solidFill>
                <a:latin typeface="Calibri"/>
              </a:defRPr>
            </a:pPr>
            <a:r>
              <a:t>What are they looking for when they visit your site?</a:t>
            </a:r>
          </a:p>
          <a:p>
            <a:pPr>
              <a:spcAft>
                <a:spcPts val="780"/>
              </a:spcAft>
              <a:defRPr sz="1300">
                <a:solidFill>
                  <a:srgbClr val="2D2D2D"/>
                </a:solidFill>
                <a:latin typeface="Calibri"/>
              </a:defRPr>
            </a:pPr>
            <a:r>
              <a:t>What sells your company to them? (Expertise, trust, portfolio, price, speed?)</a:t>
            </a:r>
          </a:p>
          <a:p>
            <a:pPr>
              <a:spcAft>
                <a:spcPts val="780"/>
              </a:spcAft>
              <a:defRPr sz="1300">
                <a:solidFill>
                  <a:srgbClr val="2D2D2D"/>
                </a:solidFill>
                <a:latin typeface="Calibri"/>
              </a:defRPr>
            </a:pPr>
            <a:r>
              <a:t>What questions do customers ask before buying or getting in touch?</a:t>
            </a:r>
          </a:p>
          <a:p>
            <a:pPr>
              <a:spcAft>
                <a:spcPts val="780"/>
              </a:spcAft>
              <a:defRPr sz="1300">
                <a:solidFill>
                  <a:srgbClr val="2D2D2D"/>
                </a:solidFill>
                <a:latin typeface="Calibri"/>
              </a:defRPr>
            </a:pPr>
            <a:r>
              <a:t>What objections or hesitations do potential customers have?</a:t>
            </a:r>
          </a:p>
          <a:p>
            <a:pPr>
              <a:spcAft>
                <a:spcPts val="780"/>
              </a:spcAft>
              <a:defRPr sz="1300">
                <a:solidFill>
                  <a:srgbClr val="2D2D2D"/>
                </a:solidFill>
                <a:latin typeface="Calibri"/>
              </a:defRPr>
            </a:pPr>
            <a:r>
              <a:t>Are there different audience segments the site needs to speak to?</a:t>
            </a:r>
          </a:p>
          <a:p>
            <a:pPr>
              <a:spcAft>
                <a:spcPts val="780"/>
              </a:spcAft>
              <a:defRPr sz="1300">
                <a:solidFill>
                  <a:srgbClr val="2D2D2D"/>
                </a:solidFill>
                <a:latin typeface="Calibri"/>
              </a:defRPr>
            </a:pPr>
            <a:r>
              <a:t>   (e.g. homeowners vs. commercial clients, students vs. professionals)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