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  <p:sldId id="273" r:id="rId24"/>
    <p:sldId id="274" r:id="rId25"/>
    <p:sldId id="275" r:id="rId26"/>
    <p:sldId id="276" r:id="rId27"/>
    <p:sldId id="277" r:id="rId28"/>
    <p:sldId id="278" r:id="rId29"/>
    <p:sldId id="279" r:id="rId30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Relationship Id="rId20" Type="http://schemas.openxmlformats.org/officeDocument/2006/relationships/slide" Target="slides/slide14.xml"/><Relationship Id="rId21" Type="http://schemas.openxmlformats.org/officeDocument/2006/relationships/slide" Target="slides/slide15.xml"/><Relationship Id="rId22" Type="http://schemas.openxmlformats.org/officeDocument/2006/relationships/slide" Target="slides/slide16.xml"/><Relationship Id="rId23" Type="http://schemas.openxmlformats.org/officeDocument/2006/relationships/slide" Target="slides/slide17.xml"/><Relationship Id="rId24" Type="http://schemas.openxmlformats.org/officeDocument/2006/relationships/slide" Target="slides/slide18.xml"/><Relationship Id="rId25" Type="http://schemas.openxmlformats.org/officeDocument/2006/relationships/slide" Target="slides/slide19.xml"/><Relationship Id="rId26" Type="http://schemas.openxmlformats.org/officeDocument/2006/relationships/slide" Target="slides/slide20.xml"/><Relationship Id="rId27" Type="http://schemas.openxmlformats.org/officeDocument/2006/relationships/slide" Target="slides/slide21.xml"/><Relationship Id="rId28" Type="http://schemas.openxmlformats.org/officeDocument/2006/relationships/slide" Target="slides/slide22.xml"/><Relationship Id="rId29" Type="http://schemas.openxmlformats.org/officeDocument/2006/relationships/slide" Target="slides/slide23.xml"/><Relationship Id="rId30" Type="http://schemas.openxmlformats.org/officeDocument/2006/relationships/slide" Target="slides/slide24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A1A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00C2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1371600" y="1645920"/>
            <a:ext cx="91440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5400" b="1">
                <a:solidFill>
                  <a:srgbClr val="FFFFFF"/>
                </a:solidFill>
                <a:latin typeface="Calibri"/>
              </a:defRPr>
            </a:pPr>
            <a:r>
              <a:t>Website Workshop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371600" y="2743200"/>
            <a:ext cx="91440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800" b="0">
                <a:solidFill>
                  <a:srgbClr val="00C2A8"/>
                </a:solidFill>
                <a:latin typeface="Calibri"/>
              </a:defRPr>
            </a:pPr>
            <a:r>
              <a:t>Discovery &amp; Planning Session</a:t>
            </a:r>
          </a:p>
        </p:txBody>
      </p:sp>
      <p:sp>
        <p:nvSpPr>
          <p:cNvPr id="6" name="Rectangle 5"/>
          <p:cNvSpPr/>
          <p:nvPr/>
        </p:nvSpPr>
        <p:spPr>
          <a:xfrm>
            <a:off x="1371600" y="3657600"/>
            <a:ext cx="1828800" cy="36576"/>
          </a:xfrm>
          <a:prstGeom prst="rect">
            <a:avLst/>
          </a:prstGeom>
          <a:solidFill>
            <a:srgbClr val="00C2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1371600" y="3931920"/>
            <a:ext cx="73152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800" b="0">
                <a:solidFill>
                  <a:srgbClr val="8E8E93"/>
                </a:solidFill>
                <a:latin typeface="Calibri"/>
              </a:defRPr>
            </a:pPr>
            <a:r>
              <a:t>[Client Name]  ·  [Date]</a:t>
            </a:r>
          </a:p>
        </p:txBody>
      </p:sp>
      <p:sp>
        <p:nvSpPr>
          <p:cNvPr id="8" name="Rectangle 7"/>
          <p:cNvSpPr/>
          <p:nvPr/>
        </p:nvSpPr>
        <p:spPr>
          <a:xfrm>
            <a:off x="0" y="6803136"/>
            <a:ext cx="12191695" cy="54864"/>
          </a:xfrm>
          <a:prstGeom prst="rect">
            <a:avLst/>
          </a:prstGeom>
          <a:solidFill>
            <a:srgbClr val="00C2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A1A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00C2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914400" y="548640"/>
            <a:ext cx="45720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1">
                <a:solidFill>
                  <a:srgbClr val="7B68EE"/>
                </a:solidFill>
                <a:latin typeface="Calibri"/>
              </a:defRPr>
            </a:pPr>
            <a:r>
              <a:t>Audience Insight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14400" y="914400"/>
            <a:ext cx="91440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800" b="1">
                <a:solidFill>
                  <a:srgbClr val="FFFFFF"/>
                </a:solidFill>
                <a:latin typeface="Calibri"/>
              </a:defRPr>
            </a:pPr>
            <a:r>
              <a:t>Who are your existing and potential audiences?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097280" y="1737360"/>
            <a:ext cx="4572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500" b="1">
                <a:solidFill>
                  <a:srgbClr val="F5F5F7"/>
                </a:solidFill>
                <a:latin typeface="Calibri"/>
              </a:defRPr>
            </a:pPr>
            <a:r>
              <a:t>Who is your ideal customer?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97280" y="2121408"/>
            <a:ext cx="4572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0">
                <a:solidFill>
                  <a:srgbClr val="8E8E93"/>
                </a:solidFill>
                <a:latin typeface="Calibri"/>
              </a:defRPr>
            </a:pPr>
            <a:r>
              <a:t>(Age, location, income, profession)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097280" y="2889504"/>
            <a:ext cx="4572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500" b="1">
                <a:solidFill>
                  <a:srgbClr val="F5F5F7"/>
                </a:solidFill>
                <a:latin typeface="Calibri"/>
              </a:defRPr>
            </a:pPr>
            <a:r>
              <a:t>What type of people are they?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097280" y="3273552"/>
            <a:ext cx="4572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0">
                <a:solidFill>
                  <a:srgbClr val="8E8E93"/>
                </a:solidFill>
                <a:latin typeface="Calibri"/>
              </a:defRPr>
            </a:pPr>
            <a:r>
              <a:t>(Roles, personality, male/female split)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97280" y="4041648"/>
            <a:ext cx="4572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500" b="1">
                <a:solidFill>
                  <a:srgbClr val="F5F5F7"/>
                </a:solidFill>
                <a:latin typeface="Calibri"/>
              </a:defRPr>
            </a:pPr>
            <a:r>
              <a:t>What are they looking for on your site?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097280" y="4809744"/>
            <a:ext cx="4572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500" b="1">
                <a:solidFill>
                  <a:srgbClr val="F5F5F7"/>
                </a:solidFill>
                <a:latin typeface="Calibri"/>
              </a:defRPr>
            </a:pPr>
            <a:r>
              <a:t>What sells your company to them?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97280" y="5193792"/>
            <a:ext cx="4572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0">
                <a:solidFill>
                  <a:srgbClr val="8E8E93"/>
                </a:solidFill>
                <a:latin typeface="Calibri"/>
              </a:defRPr>
            </a:pPr>
            <a:r>
              <a:t>(Expertise, trust, portfolio, price, speed)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583680" y="1737360"/>
            <a:ext cx="4572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500" b="1">
                <a:solidFill>
                  <a:srgbClr val="F5F5F7"/>
                </a:solidFill>
                <a:latin typeface="Calibri"/>
              </a:defRPr>
            </a:pPr>
            <a:r>
              <a:t>How have people heard about you?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583680" y="2505456"/>
            <a:ext cx="4572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500" b="1">
                <a:solidFill>
                  <a:srgbClr val="F5F5F7"/>
                </a:solidFill>
                <a:latin typeface="Calibri"/>
              </a:defRPr>
            </a:pPr>
            <a:r>
              <a:t>How educated are people when they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583680" y="2889504"/>
            <a:ext cx="4572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500" b="1">
                <a:solidFill>
                  <a:srgbClr val="F5F5F7"/>
                </a:solidFill>
                <a:latin typeface="Calibri"/>
              </a:defRPr>
            </a:pPr>
            <a:r>
              <a:t>make first contact?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583680" y="3657600"/>
            <a:ext cx="4572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500" b="1">
                <a:solidFill>
                  <a:srgbClr val="F5F5F7"/>
                </a:solidFill>
                <a:latin typeface="Calibri"/>
              </a:defRPr>
            </a:pPr>
            <a:r>
              <a:t>How do they like to make contact?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583680" y="4041648"/>
            <a:ext cx="4572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0">
                <a:solidFill>
                  <a:srgbClr val="8E8E93"/>
                </a:solidFill>
                <a:latin typeface="Calibri"/>
              </a:defRPr>
            </a:pPr>
            <a:r>
              <a:t>(Phone, email, form, WhatsApp, walk-in)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583680" y="4809744"/>
            <a:ext cx="4572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500" b="1">
                <a:solidFill>
                  <a:srgbClr val="F5F5F7"/>
                </a:solidFill>
                <a:latin typeface="Calibri"/>
              </a:defRPr>
            </a:pPr>
            <a:r>
              <a:t>What questions do they ask before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583680" y="5193792"/>
            <a:ext cx="4572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500" b="1">
                <a:solidFill>
                  <a:srgbClr val="F5F5F7"/>
                </a:solidFill>
                <a:latin typeface="Calibri"/>
              </a:defRPr>
            </a:pPr>
            <a:r>
              <a:t>buying or getting in touch?</a:t>
            </a:r>
          </a:p>
        </p:txBody>
      </p:sp>
      <p:sp>
        <p:nvSpPr>
          <p:cNvPr id="20" name="Rectangle 19"/>
          <p:cNvSpPr/>
          <p:nvPr/>
        </p:nvSpPr>
        <p:spPr>
          <a:xfrm>
            <a:off x="6035040" y="1737360"/>
            <a:ext cx="18288" cy="4114800"/>
          </a:xfrm>
          <a:prstGeom prst="rect">
            <a:avLst/>
          </a:prstGeom>
          <a:solidFill>
            <a:srgbClr val="3A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ectangle 20"/>
          <p:cNvSpPr/>
          <p:nvPr/>
        </p:nvSpPr>
        <p:spPr>
          <a:xfrm>
            <a:off x="0" y="6803136"/>
            <a:ext cx="12191695" cy="54864"/>
          </a:xfrm>
          <a:prstGeom prst="rect">
            <a:avLst/>
          </a:prstGeom>
          <a:solidFill>
            <a:srgbClr val="00C2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6B3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1371600" y="2286000"/>
            <a:ext cx="91440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5400" b="1">
                <a:solidFill>
                  <a:srgbClr val="FFFFFF"/>
                </a:solidFill>
                <a:latin typeface="Calibri"/>
              </a:defRPr>
            </a:pPr>
            <a:r>
              <a:t>Your Brand</a:t>
            </a:r>
          </a:p>
        </p:txBody>
      </p:sp>
      <p:sp>
        <p:nvSpPr>
          <p:cNvPr id="4" name="Rectangle 3"/>
          <p:cNvSpPr/>
          <p:nvPr/>
        </p:nvSpPr>
        <p:spPr>
          <a:xfrm>
            <a:off x="1371600" y="3474720"/>
            <a:ext cx="2743200" cy="4572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1371600" y="3840480"/>
            <a:ext cx="73152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000" b="0">
                <a:solidFill>
                  <a:srgbClr val="1A1A2E"/>
                </a:solidFill>
                <a:latin typeface="Calibri"/>
              </a:defRPr>
            </a:pPr>
            <a:r>
              <a:t>Colours, typography, imagery, and tone of voice.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A1A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00C2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914400" y="548640"/>
            <a:ext cx="45720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1">
                <a:solidFill>
                  <a:srgbClr val="FF6B35"/>
                </a:solidFill>
                <a:latin typeface="Calibri"/>
              </a:defRPr>
            </a:pPr>
            <a:r>
              <a:t>Your Brand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14400" y="914400"/>
            <a:ext cx="91440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800" b="1">
                <a:solidFill>
                  <a:srgbClr val="FFFFFF"/>
                </a:solidFill>
                <a:latin typeface="Calibri"/>
              </a:defRPr>
            </a:pPr>
            <a:r>
              <a:t>Brand direction and visual identity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097280" y="1737360"/>
            <a:ext cx="2743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0">
                <a:solidFill>
                  <a:srgbClr val="FF6B35"/>
                </a:solidFill>
                <a:latin typeface="Calibri"/>
              </a:defRPr>
            </a:pPr>
            <a:r>
              <a:t>→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463040" y="1737360"/>
            <a:ext cx="457200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500" b="0">
                <a:solidFill>
                  <a:srgbClr val="F5F5F7"/>
                </a:solidFill>
                <a:latin typeface="Calibri"/>
              </a:defRPr>
            </a:pPr>
            <a:r>
              <a:t>Do you have existing brand guidelines?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097280" y="2377440"/>
            <a:ext cx="2743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0">
                <a:solidFill>
                  <a:srgbClr val="FF6B35"/>
                </a:solidFill>
                <a:latin typeface="Calibri"/>
              </a:defRPr>
            </a:pPr>
            <a:r>
              <a:t>→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463040" y="2377440"/>
            <a:ext cx="457200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500" b="0">
                <a:solidFill>
                  <a:srgbClr val="F5F5F7"/>
                </a:solidFill>
                <a:latin typeface="Calibri"/>
              </a:defRPr>
            </a:pPr>
            <a:r>
              <a:t>What brand feel are you going for?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97280" y="3017520"/>
            <a:ext cx="2743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0">
                <a:solidFill>
                  <a:srgbClr val="FF6B35"/>
                </a:solidFill>
                <a:latin typeface="Calibri"/>
              </a:defRPr>
            </a:pPr>
            <a:r>
              <a:t>→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463040" y="3017520"/>
            <a:ext cx="457200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500" b="0">
                <a:solidFill>
                  <a:srgbClr val="F5F5F7"/>
                </a:solidFill>
                <a:latin typeface="Calibri"/>
              </a:defRPr>
            </a:pPr>
            <a:r>
              <a:t>Brand colours (hex codes if available)?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97280" y="3657599"/>
            <a:ext cx="2743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0">
                <a:solidFill>
                  <a:srgbClr val="FF6B35"/>
                </a:solidFill>
                <a:latin typeface="Calibri"/>
              </a:defRPr>
            </a:pPr>
            <a:r>
              <a:t>→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463040" y="3657599"/>
            <a:ext cx="457200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500" b="0">
                <a:solidFill>
                  <a:srgbClr val="F5F5F7"/>
                </a:solidFill>
                <a:latin typeface="Calibri"/>
              </a:defRPr>
            </a:pPr>
            <a:r>
              <a:t>Open to exploring new colours?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583680" y="1737360"/>
            <a:ext cx="2743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0">
                <a:solidFill>
                  <a:srgbClr val="FF6B35"/>
                </a:solidFill>
                <a:latin typeface="Calibri"/>
              </a:defRPr>
            </a:pPr>
            <a:r>
              <a:t>→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949440" y="1737360"/>
            <a:ext cx="457200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500" b="0">
                <a:solidFill>
                  <a:srgbClr val="F5F5F7"/>
                </a:solidFill>
                <a:latin typeface="Calibri"/>
              </a:defRPr>
            </a:pPr>
            <a:r>
              <a:t>Colours or elements to avoid?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583680" y="2377440"/>
            <a:ext cx="2743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0">
                <a:solidFill>
                  <a:srgbClr val="FF6B35"/>
                </a:solidFill>
                <a:latin typeface="Calibri"/>
              </a:defRPr>
            </a:pPr>
            <a:r>
              <a:t>→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949440" y="2377440"/>
            <a:ext cx="457200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500" b="0">
                <a:solidFill>
                  <a:srgbClr val="F5F5F7"/>
                </a:solidFill>
                <a:latin typeface="Calibri"/>
              </a:defRPr>
            </a:pPr>
            <a:r>
              <a:t>Do you have professional photography?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583680" y="3017520"/>
            <a:ext cx="2743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0">
                <a:solidFill>
                  <a:srgbClr val="FF6B35"/>
                </a:solidFill>
                <a:latin typeface="Calibri"/>
              </a:defRPr>
            </a:pPr>
            <a:r>
              <a:t>→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949440" y="3017520"/>
            <a:ext cx="457200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500" b="0">
                <a:solidFill>
                  <a:srgbClr val="F5F5F7"/>
                </a:solidFill>
                <a:latin typeface="Calibri"/>
              </a:defRPr>
            </a:pPr>
            <a:r>
              <a:t>Imagery style: photography, illustration, abstract?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6583680" y="3657599"/>
            <a:ext cx="2743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0">
                <a:solidFill>
                  <a:srgbClr val="FF6B35"/>
                </a:solidFill>
                <a:latin typeface="Calibri"/>
              </a:defRPr>
            </a:pPr>
            <a:r>
              <a:t>→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6949440" y="3657599"/>
            <a:ext cx="457200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500" b="0">
                <a:solidFill>
                  <a:srgbClr val="F5F5F7"/>
                </a:solidFill>
                <a:latin typeface="Calibri"/>
              </a:defRPr>
            </a:pPr>
            <a:r>
              <a:t>Tone of voice: formal, casual, technical, warm?</a:t>
            </a:r>
          </a:p>
        </p:txBody>
      </p:sp>
      <p:sp>
        <p:nvSpPr>
          <p:cNvPr id="22" name="Rectangle 21"/>
          <p:cNvSpPr/>
          <p:nvPr/>
        </p:nvSpPr>
        <p:spPr>
          <a:xfrm>
            <a:off x="6035040" y="1737360"/>
            <a:ext cx="18288" cy="2560320"/>
          </a:xfrm>
          <a:prstGeom prst="rect">
            <a:avLst/>
          </a:prstGeom>
          <a:solidFill>
            <a:srgbClr val="3A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Rectangle 22"/>
          <p:cNvSpPr/>
          <p:nvPr/>
        </p:nvSpPr>
        <p:spPr>
          <a:xfrm>
            <a:off x="0" y="6803136"/>
            <a:ext cx="12191695" cy="54864"/>
          </a:xfrm>
          <a:prstGeom prst="rect">
            <a:avLst/>
          </a:prstGeom>
          <a:solidFill>
            <a:srgbClr val="00C2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A1A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00C2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914400" y="548640"/>
            <a:ext cx="45720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1">
                <a:solidFill>
                  <a:srgbClr val="FF6B35"/>
                </a:solidFill>
                <a:latin typeface="Calibri"/>
              </a:defRPr>
            </a:pPr>
            <a:r>
              <a:t>Your Brand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14400" y="914400"/>
            <a:ext cx="91440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800" b="1">
                <a:solidFill>
                  <a:srgbClr val="FFFFFF"/>
                </a:solidFill>
                <a:latin typeface="Calibri"/>
              </a:defRPr>
            </a:pPr>
            <a:r>
              <a:t>Brand Personality Spectrum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14400" y="1417320"/>
            <a:ext cx="9144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300" b="0">
                <a:solidFill>
                  <a:srgbClr val="8E8E93"/>
                </a:solidFill>
                <a:latin typeface="Calibri"/>
              </a:defRPr>
            </a:pPr>
            <a:r>
              <a:t>Where does your brand sit on each scale? Mark a position.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14400" y="2011680"/>
            <a:ext cx="27432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1300" b="0">
                <a:solidFill>
                  <a:srgbClr val="F5F5F7"/>
                </a:solidFill>
                <a:latin typeface="Calibri"/>
              </a:defRPr>
            </a:pPr>
            <a:r>
              <a:t>Personable &amp; Friendly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3931920" y="2084832"/>
            <a:ext cx="4114800" cy="164592"/>
          </a:xfrm>
          <a:prstGeom prst="roundRect">
            <a:avLst/>
          </a:prstGeom>
          <a:solidFill>
            <a:srgbClr val="24243E"/>
          </a:solidFill>
          <a:ln w="12700">
            <a:solidFill>
              <a:srgbClr val="3A3A5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8229600" y="2011680"/>
            <a:ext cx="32004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300" b="0">
                <a:solidFill>
                  <a:srgbClr val="F5F5F7"/>
                </a:solidFill>
                <a:latin typeface="Calibri"/>
              </a:defRPr>
            </a:pPr>
            <a:r>
              <a:t>Corporate &amp; Professional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914400" y="2743200"/>
            <a:ext cx="27432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1300" b="0">
                <a:solidFill>
                  <a:srgbClr val="F5F5F7"/>
                </a:solidFill>
                <a:latin typeface="Calibri"/>
              </a:defRPr>
            </a:pPr>
            <a:r>
              <a:t>Adaptable &amp; Flexible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3931920" y="2816352"/>
            <a:ext cx="4114800" cy="164592"/>
          </a:xfrm>
          <a:prstGeom prst="roundRect">
            <a:avLst/>
          </a:prstGeom>
          <a:solidFill>
            <a:srgbClr val="24243E"/>
          </a:solidFill>
          <a:ln w="12700">
            <a:solidFill>
              <a:srgbClr val="3A3A5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8229600" y="2743200"/>
            <a:ext cx="32004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300" b="0">
                <a:solidFill>
                  <a:srgbClr val="F5F5F7"/>
                </a:solidFill>
                <a:latin typeface="Calibri"/>
              </a:defRPr>
            </a:pPr>
            <a:r>
              <a:t>Careful &amp; Strategic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914400" y="3474720"/>
            <a:ext cx="27432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1300" b="0">
                <a:solidFill>
                  <a:srgbClr val="F5F5F7"/>
                </a:solidFill>
                <a:latin typeface="Calibri"/>
              </a:defRPr>
            </a:pPr>
            <a:r>
              <a:t>Contemporary &amp; High-Tech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3931920" y="3547872"/>
            <a:ext cx="4114800" cy="164592"/>
          </a:xfrm>
          <a:prstGeom prst="roundRect">
            <a:avLst/>
          </a:prstGeom>
          <a:solidFill>
            <a:srgbClr val="24243E"/>
          </a:solidFill>
          <a:ln w="12700">
            <a:solidFill>
              <a:srgbClr val="3A3A5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8229600" y="3474720"/>
            <a:ext cx="32004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300" b="0">
                <a:solidFill>
                  <a:srgbClr val="F5F5F7"/>
                </a:solidFill>
                <a:latin typeface="Calibri"/>
              </a:defRPr>
            </a:pPr>
            <a:r>
              <a:t>Classic &amp; Traditional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914400" y="4206240"/>
            <a:ext cx="27432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1300" b="0">
                <a:solidFill>
                  <a:srgbClr val="F5F5F7"/>
                </a:solidFill>
                <a:latin typeface="Calibri"/>
              </a:defRPr>
            </a:pPr>
            <a:r>
              <a:t>Cutting Edge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3931920" y="4279392"/>
            <a:ext cx="4114800" cy="164592"/>
          </a:xfrm>
          <a:prstGeom prst="roundRect">
            <a:avLst/>
          </a:prstGeom>
          <a:solidFill>
            <a:srgbClr val="24243E"/>
          </a:solidFill>
          <a:ln w="12700">
            <a:solidFill>
              <a:srgbClr val="3A3A5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8229600" y="4206240"/>
            <a:ext cx="32004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300" b="0">
                <a:solidFill>
                  <a:srgbClr val="F5F5F7"/>
                </a:solidFill>
                <a:latin typeface="Calibri"/>
              </a:defRPr>
            </a:pPr>
            <a:r>
              <a:t>Established &amp; Proven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914400" y="4937760"/>
            <a:ext cx="27432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1300" b="0">
                <a:solidFill>
                  <a:srgbClr val="F5F5F7"/>
                </a:solidFill>
                <a:latin typeface="Calibri"/>
              </a:defRPr>
            </a:pPr>
            <a:r>
              <a:t>Accessible &amp; Open</a:t>
            </a:r>
          </a:p>
        </p:txBody>
      </p:sp>
      <p:sp>
        <p:nvSpPr>
          <p:cNvPr id="20" name="Rounded Rectangle 19"/>
          <p:cNvSpPr/>
          <p:nvPr/>
        </p:nvSpPr>
        <p:spPr>
          <a:xfrm>
            <a:off x="3931920" y="5010912"/>
            <a:ext cx="4114800" cy="164592"/>
          </a:xfrm>
          <a:prstGeom prst="roundRect">
            <a:avLst/>
          </a:prstGeom>
          <a:solidFill>
            <a:srgbClr val="24243E"/>
          </a:solidFill>
          <a:ln w="12700">
            <a:solidFill>
              <a:srgbClr val="3A3A5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8229600" y="4937760"/>
            <a:ext cx="32004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300" b="0">
                <a:solidFill>
                  <a:srgbClr val="F5F5F7"/>
                </a:solidFill>
                <a:latin typeface="Calibri"/>
              </a:defRPr>
            </a:pPr>
            <a:r>
              <a:t>Exclusive &amp; Premium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914400" y="5669280"/>
            <a:ext cx="27432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1300" b="0">
                <a:solidFill>
                  <a:srgbClr val="F5F5F7"/>
                </a:solidFill>
                <a:latin typeface="Calibri"/>
              </a:defRPr>
            </a:pPr>
            <a:r>
              <a:t>Playful &amp; Bold</a:t>
            </a:r>
          </a:p>
        </p:txBody>
      </p:sp>
      <p:sp>
        <p:nvSpPr>
          <p:cNvPr id="23" name="Rounded Rectangle 22"/>
          <p:cNvSpPr/>
          <p:nvPr/>
        </p:nvSpPr>
        <p:spPr>
          <a:xfrm>
            <a:off x="3931920" y="5742432"/>
            <a:ext cx="4114800" cy="164592"/>
          </a:xfrm>
          <a:prstGeom prst="roundRect">
            <a:avLst/>
          </a:prstGeom>
          <a:solidFill>
            <a:srgbClr val="24243E"/>
          </a:solidFill>
          <a:ln w="12700">
            <a:solidFill>
              <a:srgbClr val="3A3A5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8229600" y="5669280"/>
            <a:ext cx="32004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300" b="0">
                <a:solidFill>
                  <a:srgbClr val="F5F5F7"/>
                </a:solidFill>
                <a:latin typeface="Calibri"/>
              </a:defRPr>
            </a:pPr>
            <a:r>
              <a:t>Understated &amp; Refined</a:t>
            </a:r>
          </a:p>
        </p:txBody>
      </p:sp>
      <p:sp>
        <p:nvSpPr>
          <p:cNvPr id="25" name="Rectangle 24"/>
          <p:cNvSpPr/>
          <p:nvPr/>
        </p:nvSpPr>
        <p:spPr>
          <a:xfrm>
            <a:off x="0" y="6803136"/>
            <a:ext cx="12191695" cy="54864"/>
          </a:xfrm>
          <a:prstGeom prst="rect">
            <a:avLst/>
          </a:prstGeom>
          <a:solidFill>
            <a:srgbClr val="00C2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0A8E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1371600" y="2286000"/>
            <a:ext cx="91440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5400" b="1">
                <a:solidFill>
                  <a:srgbClr val="FFFFFF"/>
                </a:solidFill>
                <a:latin typeface="Calibri"/>
              </a:defRPr>
            </a:pPr>
            <a:r>
              <a:t>Website Review &amp; Structure</a:t>
            </a:r>
          </a:p>
        </p:txBody>
      </p:sp>
      <p:sp>
        <p:nvSpPr>
          <p:cNvPr id="4" name="Rectangle 3"/>
          <p:cNvSpPr/>
          <p:nvPr/>
        </p:nvSpPr>
        <p:spPr>
          <a:xfrm>
            <a:off x="1371600" y="3474720"/>
            <a:ext cx="2743200" cy="4572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1371600" y="3840480"/>
            <a:ext cx="73152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000" b="0">
                <a:solidFill>
                  <a:srgbClr val="1A1A2E"/>
                </a:solidFill>
                <a:latin typeface="Calibri"/>
              </a:defRPr>
            </a:pPr>
            <a:r>
              <a:t>Current site audit, new sitemap, and page hierarchy.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A1A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00C2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914400" y="548640"/>
            <a:ext cx="45720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1">
                <a:solidFill>
                  <a:srgbClr val="00A8E8"/>
                </a:solidFill>
                <a:latin typeface="Calibri"/>
              </a:defRPr>
            </a:pPr>
            <a:r>
              <a:t>Website Review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14400" y="914400"/>
            <a:ext cx="91440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800" b="1">
                <a:solidFill>
                  <a:srgbClr val="FFFFFF"/>
                </a:solidFill>
                <a:latin typeface="Calibri"/>
              </a:defRPr>
            </a:pPr>
            <a:r>
              <a:t>Your current website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097280" y="1737360"/>
            <a:ext cx="2743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0">
                <a:solidFill>
                  <a:srgbClr val="00A8E8"/>
                </a:solidFill>
                <a:latin typeface="Calibri"/>
              </a:defRPr>
            </a:pPr>
            <a:r>
              <a:t>→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463040" y="1737360"/>
            <a:ext cx="91440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500" b="0">
                <a:solidFill>
                  <a:srgbClr val="F5F5F7"/>
                </a:solidFill>
                <a:latin typeface="Calibri"/>
              </a:defRPr>
            </a:pPr>
            <a:r>
              <a:t>Current website URL: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097280" y="2423160"/>
            <a:ext cx="2743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0">
                <a:solidFill>
                  <a:srgbClr val="00A8E8"/>
                </a:solidFill>
                <a:latin typeface="Calibri"/>
              </a:defRPr>
            </a:pPr>
            <a:r>
              <a:t>→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463040" y="2423160"/>
            <a:ext cx="91440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500" b="0">
                <a:solidFill>
                  <a:srgbClr val="F5F5F7"/>
                </a:solidFill>
                <a:latin typeface="Calibri"/>
              </a:defRPr>
            </a:pPr>
            <a:r>
              <a:t>What's wrong with it? (Slow, outdated, no leads, bad on mobile, can't update)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97280" y="3108960"/>
            <a:ext cx="2743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0">
                <a:solidFill>
                  <a:srgbClr val="00A8E8"/>
                </a:solidFill>
                <a:latin typeface="Calibri"/>
              </a:defRPr>
            </a:pPr>
            <a:r>
              <a:t>→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463040" y="3108960"/>
            <a:ext cx="91440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500" b="0">
                <a:solidFill>
                  <a:srgbClr val="F5F5F7"/>
                </a:solidFill>
                <a:latin typeface="Calibri"/>
              </a:defRPr>
            </a:pPr>
            <a:r>
              <a:t>Features you specifically need? (Booking, payments, blog, portfolio, listings)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97280" y="3794760"/>
            <a:ext cx="2743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0">
                <a:solidFill>
                  <a:srgbClr val="00A8E8"/>
                </a:solidFill>
                <a:latin typeface="Calibri"/>
              </a:defRPr>
            </a:pPr>
            <a:r>
              <a:t>→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463040" y="3794760"/>
            <a:ext cx="91440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500" b="0">
                <a:solidFill>
                  <a:srgbClr val="F5F5F7"/>
                </a:solidFill>
                <a:latin typeface="Calibri"/>
              </a:defRPr>
            </a:pPr>
            <a:r>
              <a:t>Do you need to update the site yourselves? How often?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97280" y="4480560"/>
            <a:ext cx="2743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0">
                <a:solidFill>
                  <a:srgbClr val="00A8E8"/>
                </a:solidFill>
                <a:latin typeface="Calibri"/>
              </a:defRPr>
            </a:pPr>
            <a:r>
              <a:t>→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463040" y="4480560"/>
            <a:ext cx="91440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500" b="0">
                <a:solidFill>
                  <a:srgbClr val="F5F5F7"/>
                </a:solidFill>
                <a:latin typeface="Calibri"/>
              </a:defRPr>
            </a:pPr>
            <a:r>
              <a:t>Websites you admire — and what specifically you like: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097280" y="5166360"/>
            <a:ext cx="2743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0">
                <a:solidFill>
                  <a:srgbClr val="00A8E8"/>
                </a:solidFill>
                <a:latin typeface="Calibri"/>
              </a:defRPr>
            </a:pPr>
            <a:r>
              <a:t>→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463040" y="5166360"/>
            <a:ext cx="91440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500" b="0">
                <a:solidFill>
                  <a:srgbClr val="F5F5F7"/>
                </a:solidFill>
                <a:latin typeface="Calibri"/>
              </a:defRPr>
            </a:pPr>
            <a:r>
              <a:t>Websites you dislike — and what puts you off:</a:t>
            </a:r>
          </a:p>
        </p:txBody>
      </p:sp>
      <p:sp>
        <p:nvSpPr>
          <p:cNvPr id="18" name="Rectangle 17"/>
          <p:cNvSpPr/>
          <p:nvPr/>
        </p:nvSpPr>
        <p:spPr>
          <a:xfrm>
            <a:off x="0" y="6803136"/>
            <a:ext cx="12191695" cy="54864"/>
          </a:xfrm>
          <a:prstGeom prst="rect">
            <a:avLst/>
          </a:prstGeom>
          <a:solidFill>
            <a:srgbClr val="00C2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D6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1371600" y="2286000"/>
            <a:ext cx="91440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5400" b="1">
                <a:solidFill>
                  <a:srgbClr val="1A1A2E"/>
                </a:solidFill>
                <a:latin typeface="Calibri"/>
              </a:defRPr>
            </a:pPr>
            <a:r>
              <a:t>Competitor Review</a:t>
            </a:r>
          </a:p>
        </p:txBody>
      </p:sp>
      <p:sp>
        <p:nvSpPr>
          <p:cNvPr id="4" name="Rectangle 3"/>
          <p:cNvSpPr/>
          <p:nvPr/>
        </p:nvSpPr>
        <p:spPr>
          <a:xfrm>
            <a:off x="1371600" y="3474720"/>
            <a:ext cx="2743200" cy="45720"/>
          </a:xfrm>
          <a:prstGeom prst="rect">
            <a:avLst/>
          </a:prstGeom>
          <a:solidFill>
            <a:srgbClr val="1A1A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1371600" y="3840480"/>
            <a:ext cx="73152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000" b="0">
                <a:solidFill>
                  <a:srgbClr val="1A1A2E"/>
                </a:solidFill>
                <a:latin typeface="Calibri"/>
              </a:defRPr>
            </a:pPr>
            <a:r>
              <a:t>What your peers are doing — and what we can learn from them.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A1A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00C2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914400" y="548640"/>
            <a:ext cx="45720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1">
                <a:solidFill>
                  <a:srgbClr val="FFD600"/>
                </a:solidFill>
                <a:latin typeface="Calibri"/>
              </a:defRPr>
            </a:pPr>
            <a:r>
              <a:t>Competitor Review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14400" y="914400"/>
            <a:ext cx="91440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800" b="1">
                <a:solidFill>
                  <a:srgbClr val="FFFFFF"/>
                </a:solidFill>
                <a:latin typeface="Calibri"/>
              </a:defRPr>
            </a:pPr>
            <a:r>
              <a:t>[Competitor Name]  ·  [URL]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14400" y="1828800"/>
            <a:ext cx="4572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1">
                <a:solidFill>
                  <a:srgbClr val="FFD600"/>
                </a:solidFill>
                <a:latin typeface="Calibri"/>
              </a:defRPr>
            </a:pPr>
            <a:r>
              <a:t>Design approach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914400" y="2194560"/>
            <a:ext cx="4572000" cy="777240"/>
          </a:xfrm>
          <a:prstGeom prst="roundRect">
            <a:avLst/>
          </a:prstGeom>
          <a:solidFill>
            <a:srgbClr val="24243E"/>
          </a:solidFill>
          <a:ln w="12700">
            <a:solidFill>
              <a:srgbClr val="3A3A5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914400" y="3200400"/>
            <a:ext cx="4572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1">
                <a:solidFill>
                  <a:srgbClr val="FFD600"/>
                </a:solidFill>
                <a:latin typeface="Calibri"/>
              </a:defRPr>
            </a:pPr>
            <a:r>
              <a:t>Use of colour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914400" y="3566160"/>
            <a:ext cx="4572000" cy="777240"/>
          </a:xfrm>
          <a:prstGeom prst="roundRect">
            <a:avLst/>
          </a:prstGeom>
          <a:solidFill>
            <a:srgbClr val="24243E"/>
          </a:solidFill>
          <a:ln w="12700">
            <a:solidFill>
              <a:srgbClr val="3A3A5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914400" y="4572000"/>
            <a:ext cx="4572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1">
                <a:solidFill>
                  <a:srgbClr val="FFD600"/>
                </a:solidFill>
                <a:latin typeface="Calibri"/>
              </a:defRPr>
            </a:pPr>
            <a:r>
              <a:t>Photography / imagery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914400" y="4937760"/>
            <a:ext cx="4572000" cy="777240"/>
          </a:xfrm>
          <a:prstGeom prst="roundRect">
            <a:avLst/>
          </a:prstGeom>
          <a:solidFill>
            <a:srgbClr val="24243E"/>
          </a:solidFill>
          <a:ln w="12700">
            <a:solidFill>
              <a:srgbClr val="3A3A5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6400800" y="1828800"/>
            <a:ext cx="4572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1">
                <a:solidFill>
                  <a:srgbClr val="FFD600"/>
                </a:solidFill>
                <a:latin typeface="Calibri"/>
              </a:defRPr>
            </a:pPr>
            <a:r>
              <a:t>Navigation &amp; UX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6400800" y="2194560"/>
            <a:ext cx="4572000" cy="777240"/>
          </a:xfrm>
          <a:prstGeom prst="roundRect">
            <a:avLst/>
          </a:prstGeom>
          <a:solidFill>
            <a:srgbClr val="24243E"/>
          </a:solidFill>
          <a:ln w="12700">
            <a:solidFill>
              <a:srgbClr val="3A3A5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6400800" y="3200400"/>
            <a:ext cx="4572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1">
                <a:solidFill>
                  <a:srgbClr val="FFD600"/>
                </a:solidFill>
                <a:latin typeface="Calibri"/>
              </a:defRPr>
            </a:pPr>
            <a:r>
              <a:t>What works well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6400800" y="3566160"/>
            <a:ext cx="4572000" cy="777240"/>
          </a:xfrm>
          <a:prstGeom prst="roundRect">
            <a:avLst/>
          </a:prstGeom>
          <a:solidFill>
            <a:srgbClr val="24243E"/>
          </a:solidFill>
          <a:ln w="12700">
            <a:solidFill>
              <a:srgbClr val="3A3A5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6400800" y="4572000"/>
            <a:ext cx="4572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1">
                <a:solidFill>
                  <a:srgbClr val="FFD600"/>
                </a:solidFill>
                <a:latin typeface="Calibri"/>
              </a:defRPr>
            </a:pPr>
            <a:r>
              <a:t>What we'd avoid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6400800" y="4937760"/>
            <a:ext cx="4572000" cy="777240"/>
          </a:xfrm>
          <a:prstGeom prst="roundRect">
            <a:avLst/>
          </a:prstGeom>
          <a:solidFill>
            <a:srgbClr val="24243E"/>
          </a:solidFill>
          <a:ln w="12700">
            <a:solidFill>
              <a:srgbClr val="3A3A5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914400" y="6217920"/>
            <a:ext cx="9144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 b="0">
                <a:solidFill>
                  <a:srgbClr val="8E8E93"/>
                </a:solidFill>
                <a:latin typeface="Calibri"/>
              </a:defRPr>
            </a:pPr>
            <a:r>
              <a:t>Duplicate this slide for each competitor reviewed during the workshop.</a:t>
            </a:r>
          </a:p>
        </p:txBody>
      </p:sp>
      <p:sp>
        <p:nvSpPr>
          <p:cNvPr id="19" name="Rectangle 18"/>
          <p:cNvSpPr/>
          <p:nvPr/>
        </p:nvSpPr>
        <p:spPr>
          <a:xfrm>
            <a:off x="0" y="6803136"/>
            <a:ext cx="12191695" cy="54864"/>
          </a:xfrm>
          <a:prstGeom prst="rect">
            <a:avLst/>
          </a:prstGeom>
          <a:solidFill>
            <a:srgbClr val="00C2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0E67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1371600" y="2286000"/>
            <a:ext cx="91440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5400" b="1">
                <a:solidFill>
                  <a:srgbClr val="1A1A2E"/>
                </a:solidFill>
                <a:latin typeface="Calibri"/>
              </a:defRPr>
            </a:pPr>
            <a:r>
              <a:t>Features &amp; Functionality</a:t>
            </a:r>
          </a:p>
        </p:txBody>
      </p:sp>
      <p:sp>
        <p:nvSpPr>
          <p:cNvPr id="4" name="Rectangle 3"/>
          <p:cNvSpPr/>
          <p:nvPr/>
        </p:nvSpPr>
        <p:spPr>
          <a:xfrm>
            <a:off x="1371600" y="3474720"/>
            <a:ext cx="2743200" cy="45720"/>
          </a:xfrm>
          <a:prstGeom prst="rect">
            <a:avLst/>
          </a:prstGeom>
          <a:solidFill>
            <a:srgbClr val="1A1A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1371600" y="3840480"/>
            <a:ext cx="73152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000" b="0">
                <a:solidFill>
                  <a:srgbClr val="1A1A2E"/>
                </a:solidFill>
                <a:latin typeface="Calibri"/>
              </a:defRPr>
            </a:pPr>
            <a:r>
              <a:t>Must-haves, nice-to-haves, and your wishlist.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A1A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00C2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914400" y="548640"/>
            <a:ext cx="45720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1">
                <a:solidFill>
                  <a:srgbClr val="00E676"/>
                </a:solidFill>
                <a:latin typeface="Calibri"/>
              </a:defRPr>
            </a:pPr>
            <a:r>
              <a:t>Features &amp; Functionality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14400" y="1097280"/>
            <a:ext cx="32004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800" b="1">
                <a:solidFill>
                  <a:srgbClr val="FFFFFF"/>
                </a:solidFill>
                <a:latin typeface="Calibri"/>
              </a:defRPr>
            </a:pPr>
            <a:r>
              <a:t>Core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097280" y="1600200"/>
            <a:ext cx="27432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0">
                <a:solidFill>
                  <a:srgbClr val="00E676"/>
                </a:solidFill>
                <a:latin typeface="Calibri"/>
              </a:defRPr>
            </a:pPr>
            <a:r>
              <a:t>☐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463040" y="1600200"/>
            <a:ext cx="27432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0">
                <a:solidFill>
                  <a:srgbClr val="F5F5F7"/>
                </a:solidFill>
                <a:latin typeface="Calibri"/>
              </a:defRPr>
            </a:pPr>
            <a:r>
              <a:t>Strong call-to-action buttons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097280" y="1984248"/>
            <a:ext cx="27432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0">
                <a:solidFill>
                  <a:srgbClr val="00E676"/>
                </a:solidFill>
                <a:latin typeface="Calibri"/>
              </a:defRPr>
            </a:pPr>
            <a:r>
              <a:t>☐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463040" y="1984248"/>
            <a:ext cx="27432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0">
                <a:solidFill>
                  <a:srgbClr val="F5F5F7"/>
                </a:solidFill>
                <a:latin typeface="Calibri"/>
              </a:defRPr>
            </a:pPr>
            <a:r>
              <a:t>Clean, simple design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97280" y="2368296"/>
            <a:ext cx="27432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0">
                <a:solidFill>
                  <a:srgbClr val="00E676"/>
                </a:solidFill>
                <a:latin typeface="Calibri"/>
              </a:defRPr>
            </a:pPr>
            <a:r>
              <a:t>☐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463040" y="2368296"/>
            <a:ext cx="27432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0">
                <a:solidFill>
                  <a:srgbClr val="F5F5F7"/>
                </a:solidFill>
                <a:latin typeface="Calibri"/>
              </a:defRPr>
            </a:pPr>
            <a:r>
              <a:t>Conversion optimised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97280" y="2752344"/>
            <a:ext cx="27432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0">
                <a:solidFill>
                  <a:srgbClr val="00E676"/>
                </a:solidFill>
                <a:latin typeface="Calibri"/>
              </a:defRPr>
            </a:pPr>
            <a:r>
              <a:t>☐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463040" y="2752344"/>
            <a:ext cx="27432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0">
                <a:solidFill>
                  <a:srgbClr val="F5F5F7"/>
                </a:solidFill>
                <a:latin typeface="Calibri"/>
              </a:defRPr>
            </a:pPr>
            <a:r>
              <a:t>Showcase products &amp; services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97280" y="3136392"/>
            <a:ext cx="27432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0">
                <a:solidFill>
                  <a:srgbClr val="00E676"/>
                </a:solidFill>
                <a:latin typeface="Calibri"/>
              </a:defRPr>
            </a:pPr>
            <a:r>
              <a:t>☐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463040" y="3136392"/>
            <a:ext cx="27432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0">
                <a:solidFill>
                  <a:srgbClr val="F5F5F7"/>
                </a:solidFill>
                <a:latin typeface="Calibri"/>
              </a:defRPr>
            </a:pPr>
            <a:r>
              <a:t>Fully responsive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097280" y="3520440"/>
            <a:ext cx="27432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0">
                <a:solidFill>
                  <a:srgbClr val="00E676"/>
                </a:solidFill>
                <a:latin typeface="Calibri"/>
              </a:defRPr>
            </a:pPr>
            <a:r>
              <a:t>☐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463040" y="3520440"/>
            <a:ext cx="27432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0">
                <a:solidFill>
                  <a:srgbClr val="F5F5F7"/>
                </a:solidFill>
                <a:latin typeface="Calibri"/>
              </a:defRPr>
            </a:pPr>
            <a:r>
              <a:t>SSL / security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097280" y="3904488"/>
            <a:ext cx="27432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0">
                <a:solidFill>
                  <a:srgbClr val="00E676"/>
                </a:solidFill>
                <a:latin typeface="Calibri"/>
              </a:defRPr>
            </a:pPr>
            <a:r>
              <a:t>☐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463040" y="3904488"/>
            <a:ext cx="27432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0">
                <a:solidFill>
                  <a:srgbClr val="F5F5F7"/>
                </a:solidFill>
                <a:latin typeface="Calibri"/>
              </a:defRPr>
            </a:pPr>
            <a:r>
              <a:t>Search engine friendly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097280" y="4288536"/>
            <a:ext cx="27432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0">
                <a:solidFill>
                  <a:srgbClr val="00E676"/>
                </a:solidFill>
                <a:latin typeface="Calibri"/>
              </a:defRPr>
            </a:pPr>
            <a:r>
              <a:t>☐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1463040" y="4288536"/>
            <a:ext cx="27432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0">
                <a:solidFill>
                  <a:srgbClr val="F5F5F7"/>
                </a:solidFill>
                <a:latin typeface="Calibri"/>
              </a:defRPr>
            </a:pPr>
            <a:r>
              <a:t>Fast loading (under 3s)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1097280" y="4672584"/>
            <a:ext cx="27432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0">
                <a:solidFill>
                  <a:srgbClr val="00E676"/>
                </a:solidFill>
                <a:latin typeface="Calibri"/>
              </a:defRPr>
            </a:pPr>
            <a:r>
              <a:t>☐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1463040" y="4672584"/>
            <a:ext cx="27432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0">
                <a:solidFill>
                  <a:srgbClr val="F5F5F7"/>
                </a:solidFill>
                <a:latin typeface="Calibri"/>
              </a:defRPr>
            </a:pPr>
            <a:r>
              <a:t>Trustmarks &amp; accreditations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1097280" y="5056632"/>
            <a:ext cx="27432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0">
                <a:solidFill>
                  <a:srgbClr val="00E676"/>
                </a:solidFill>
                <a:latin typeface="Calibri"/>
              </a:defRPr>
            </a:pPr>
            <a:r>
              <a:t>☐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1463040" y="5056632"/>
            <a:ext cx="27432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0">
                <a:solidFill>
                  <a:srgbClr val="F5F5F7"/>
                </a:solidFill>
                <a:latin typeface="Calibri"/>
              </a:defRPr>
            </a:pPr>
            <a:r>
              <a:t>Analytics &amp; measurement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5029200" y="1097280"/>
            <a:ext cx="32004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800" b="1">
                <a:solidFill>
                  <a:srgbClr val="FFFFFF"/>
                </a:solidFill>
                <a:latin typeface="Calibri"/>
              </a:defRPr>
            </a:pPr>
            <a:r>
              <a:t>Functionality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5212080" y="1600200"/>
            <a:ext cx="27432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0">
                <a:solidFill>
                  <a:srgbClr val="00E676"/>
                </a:solidFill>
                <a:latin typeface="Calibri"/>
              </a:defRPr>
            </a:pPr>
            <a:r>
              <a:t>☐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5577840" y="1600200"/>
            <a:ext cx="27432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0">
                <a:solidFill>
                  <a:srgbClr val="F5F5F7"/>
                </a:solidFill>
                <a:latin typeface="Calibri"/>
              </a:defRPr>
            </a:pPr>
            <a:r>
              <a:t>Contact forms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5212080" y="1984248"/>
            <a:ext cx="27432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0">
                <a:solidFill>
                  <a:srgbClr val="00E676"/>
                </a:solidFill>
                <a:latin typeface="Calibri"/>
              </a:defRPr>
            </a:pPr>
            <a:r>
              <a:t>☐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5577840" y="1984248"/>
            <a:ext cx="27432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0">
                <a:solidFill>
                  <a:srgbClr val="F5F5F7"/>
                </a:solidFill>
                <a:latin typeface="Calibri"/>
              </a:defRPr>
            </a:pPr>
            <a:r>
              <a:t>Blog / news section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5212080" y="2368296"/>
            <a:ext cx="27432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0">
                <a:solidFill>
                  <a:srgbClr val="00E676"/>
                </a:solidFill>
                <a:latin typeface="Calibri"/>
              </a:defRPr>
            </a:pPr>
            <a:r>
              <a:t>☐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5577840" y="2368296"/>
            <a:ext cx="27432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0">
                <a:solidFill>
                  <a:srgbClr val="F5F5F7"/>
                </a:solidFill>
                <a:latin typeface="Calibri"/>
              </a:defRPr>
            </a:pPr>
            <a:r>
              <a:t>Social media integration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5212080" y="2752344"/>
            <a:ext cx="27432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0">
                <a:solidFill>
                  <a:srgbClr val="00E676"/>
                </a:solidFill>
                <a:latin typeface="Calibri"/>
              </a:defRPr>
            </a:pPr>
            <a:r>
              <a:t>☐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5577840" y="2752344"/>
            <a:ext cx="27432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0">
                <a:solidFill>
                  <a:srgbClr val="F5F5F7"/>
                </a:solidFill>
                <a:latin typeface="Calibri"/>
              </a:defRPr>
            </a:pPr>
            <a:r>
              <a:t>Image gallery / carousel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5212080" y="3136392"/>
            <a:ext cx="27432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0">
                <a:solidFill>
                  <a:srgbClr val="00E676"/>
                </a:solidFill>
                <a:latin typeface="Calibri"/>
              </a:defRPr>
            </a:pPr>
            <a:r>
              <a:t>☐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5577840" y="3136392"/>
            <a:ext cx="27432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0">
                <a:solidFill>
                  <a:srgbClr val="F5F5F7"/>
                </a:solidFill>
                <a:latin typeface="Calibri"/>
              </a:defRPr>
            </a:pPr>
            <a:r>
              <a:t>Site search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5212080" y="3520440"/>
            <a:ext cx="27432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0">
                <a:solidFill>
                  <a:srgbClr val="00E676"/>
                </a:solidFill>
                <a:latin typeface="Calibri"/>
              </a:defRPr>
            </a:pPr>
            <a:r>
              <a:t>☐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5577840" y="3520440"/>
            <a:ext cx="27432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0">
                <a:solidFill>
                  <a:srgbClr val="F5F5F7"/>
                </a:solidFill>
                <a:latin typeface="Calibri"/>
              </a:defRPr>
            </a:pPr>
            <a:r>
              <a:t>Live chat / support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5212080" y="3904488"/>
            <a:ext cx="27432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0">
                <a:solidFill>
                  <a:srgbClr val="00E676"/>
                </a:solidFill>
                <a:latin typeface="Calibri"/>
              </a:defRPr>
            </a:pPr>
            <a:r>
              <a:t>☐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5577840" y="3904488"/>
            <a:ext cx="27432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0">
                <a:solidFill>
                  <a:srgbClr val="F5F5F7"/>
                </a:solidFill>
                <a:latin typeface="Calibri"/>
              </a:defRPr>
            </a:pPr>
            <a:r>
              <a:t>Online booking / payments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5212080" y="4288536"/>
            <a:ext cx="27432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0">
                <a:solidFill>
                  <a:srgbClr val="00E676"/>
                </a:solidFill>
                <a:latin typeface="Calibri"/>
              </a:defRPr>
            </a:pPr>
            <a:r>
              <a:t>☐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5577840" y="4288536"/>
            <a:ext cx="27432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0">
                <a:solidFill>
                  <a:srgbClr val="F5F5F7"/>
                </a:solidFill>
                <a:latin typeface="Calibri"/>
              </a:defRPr>
            </a:pPr>
            <a:r>
              <a:t>Email newsletter signup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5212080" y="4672584"/>
            <a:ext cx="27432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0">
                <a:solidFill>
                  <a:srgbClr val="00E676"/>
                </a:solidFill>
                <a:latin typeface="Calibri"/>
              </a:defRPr>
            </a:pPr>
            <a:r>
              <a:t>☐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5577840" y="4672584"/>
            <a:ext cx="27432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0">
                <a:solidFill>
                  <a:srgbClr val="F5F5F7"/>
                </a:solidFill>
                <a:latin typeface="Calibri"/>
              </a:defRPr>
            </a:pPr>
            <a:r>
              <a:t>Resource library / downloads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5212080" y="5056632"/>
            <a:ext cx="27432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0">
                <a:solidFill>
                  <a:srgbClr val="00E676"/>
                </a:solidFill>
                <a:latin typeface="Calibri"/>
              </a:defRPr>
            </a:pPr>
            <a:r>
              <a:t>☐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5577840" y="5056632"/>
            <a:ext cx="27432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0">
                <a:solidFill>
                  <a:srgbClr val="F5F5F7"/>
                </a:solidFill>
                <a:latin typeface="Calibri"/>
              </a:defRPr>
            </a:pPr>
            <a:r>
              <a:t>External integrations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9144000" y="1097280"/>
            <a:ext cx="27432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800" b="1">
                <a:solidFill>
                  <a:srgbClr val="FFFFFF"/>
                </a:solidFill>
                <a:latin typeface="Calibri"/>
              </a:defRPr>
            </a:pPr>
            <a:r>
              <a:t>Wishlist</a:t>
            </a:r>
          </a:p>
        </p:txBody>
      </p:sp>
      <p:sp>
        <p:nvSpPr>
          <p:cNvPr id="48" name="Rounded Rectangle 47"/>
          <p:cNvSpPr/>
          <p:nvPr/>
        </p:nvSpPr>
        <p:spPr>
          <a:xfrm>
            <a:off x="9144000" y="1554480"/>
            <a:ext cx="2286000" cy="4114800"/>
          </a:xfrm>
          <a:prstGeom prst="roundRect">
            <a:avLst/>
          </a:prstGeom>
          <a:solidFill>
            <a:srgbClr val="2424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9" name="TextBox 48"/>
          <p:cNvSpPr txBox="1"/>
          <p:nvPr/>
        </p:nvSpPr>
        <p:spPr>
          <a:xfrm>
            <a:off x="9418320" y="1783080"/>
            <a:ext cx="173736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1">
                <a:solidFill>
                  <a:srgbClr val="00E676"/>
                </a:solidFill>
                <a:latin typeface="Calibri"/>
              </a:defRPr>
            </a:pPr>
            <a:r>
              <a:t>What else?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9418320" y="2240280"/>
            <a:ext cx="173736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0">
                <a:solidFill>
                  <a:srgbClr val="F5F5F7"/>
                </a:solidFill>
                <a:latin typeface="Calibri"/>
              </a:defRPr>
            </a:pPr>
            <a:r>
              <a:t>List anything not covered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9418320" y="2532888"/>
            <a:ext cx="173736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0">
                <a:solidFill>
                  <a:srgbClr val="F5F5F7"/>
                </a:solidFill>
                <a:latin typeface="Calibri"/>
              </a:defRPr>
            </a:pPr>
            <a:r>
              <a:t>above that you'd love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9418320" y="2825496"/>
            <a:ext cx="173736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0">
                <a:solidFill>
                  <a:srgbClr val="F5F5F7"/>
                </a:solidFill>
                <a:latin typeface="Calibri"/>
              </a:defRPr>
            </a:pPr>
            <a:r>
              <a:t>to see on your new site.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9418320" y="3118104"/>
            <a:ext cx="173736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0">
                <a:solidFill>
                  <a:srgbClr val="F5F5F7"/>
                </a:solidFill>
                <a:latin typeface="Calibri"/>
              </a:defRPr>
            </a:pPr>
          </a:p>
        </p:txBody>
      </p:sp>
      <p:sp>
        <p:nvSpPr>
          <p:cNvPr id="54" name="TextBox 53"/>
          <p:cNvSpPr txBox="1"/>
          <p:nvPr/>
        </p:nvSpPr>
        <p:spPr>
          <a:xfrm>
            <a:off x="9418320" y="3410712"/>
            <a:ext cx="173736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0">
                <a:solidFill>
                  <a:srgbClr val="F5F5F7"/>
                </a:solidFill>
                <a:latin typeface="Calibri"/>
              </a:defRPr>
            </a:pPr>
            <a:r>
              <a:t>No idea is too ambitious</a:t>
            </a:r>
          </a:p>
        </p:txBody>
      </p:sp>
      <p:sp>
        <p:nvSpPr>
          <p:cNvPr id="55" name="TextBox 54"/>
          <p:cNvSpPr txBox="1"/>
          <p:nvPr/>
        </p:nvSpPr>
        <p:spPr>
          <a:xfrm>
            <a:off x="9418320" y="3703320"/>
            <a:ext cx="173736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0">
                <a:solidFill>
                  <a:srgbClr val="F5F5F7"/>
                </a:solidFill>
                <a:latin typeface="Calibri"/>
              </a:defRPr>
            </a:pPr>
            <a:r>
              <a:t>at this stage — we'll</a:t>
            </a:r>
          </a:p>
        </p:txBody>
      </p:sp>
      <p:sp>
        <p:nvSpPr>
          <p:cNvPr id="56" name="TextBox 55"/>
          <p:cNvSpPr txBox="1"/>
          <p:nvPr/>
        </p:nvSpPr>
        <p:spPr>
          <a:xfrm>
            <a:off x="9418320" y="3995928"/>
            <a:ext cx="173736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0">
                <a:solidFill>
                  <a:srgbClr val="F5F5F7"/>
                </a:solidFill>
                <a:latin typeface="Calibri"/>
              </a:defRPr>
            </a:pPr>
            <a:r>
              <a:t>scope it together.</a:t>
            </a:r>
          </a:p>
        </p:txBody>
      </p:sp>
      <p:sp>
        <p:nvSpPr>
          <p:cNvPr id="57" name="Rectangle 56"/>
          <p:cNvSpPr/>
          <p:nvPr/>
        </p:nvSpPr>
        <p:spPr>
          <a:xfrm>
            <a:off x="0" y="6803136"/>
            <a:ext cx="12191695" cy="54864"/>
          </a:xfrm>
          <a:prstGeom prst="rect">
            <a:avLst/>
          </a:prstGeom>
          <a:solidFill>
            <a:srgbClr val="00C2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A1A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00C2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914400" y="548640"/>
            <a:ext cx="45720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600" b="1">
                <a:solidFill>
                  <a:srgbClr val="FFFFFF"/>
                </a:solidFill>
                <a:latin typeface="Calibri"/>
              </a:defRPr>
            </a:pPr>
            <a:r>
              <a:t>Running Order</a:t>
            </a:r>
          </a:p>
        </p:txBody>
      </p:sp>
      <p:sp>
        <p:nvSpPr>
          <p:cNvPr id="5" name="Rectangle 4"/>
          <p:cNvSpPr/>
          <p:nvPr/>
        </p:nvSpPr>
        <p:spPr>
          <a:xfrm>
            <a:off x="914400" y="1188720"/>
            <a:ext cx="1371600" cy="36576"/>
          </a:xfrm>
          <a:prstGeom prst="rect">
            <a:avLst/>
          </a:prstGeom>
          <a:solidFill>
            <a:srgbClr val="00C2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914400" y="1645920"/>
            <a:ext cx="5486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800" b="1">
                <a:solidFill>
                  <a:srgbClr val="00C2A8"/>
                </a:solidFill>
                <a:latin typeface="Calibri"/>
              </a:defRPr>
            </a:pPr>
            <a:r>
              <a:t>01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554480" y="1645920"/>
            <a:ext cx="36576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800" b="1">
                <a:solidFill>
                  <a:srgbClr val="FFFFFF"/>
                </a:solidFill>
                <a:latin typeface="Calibri"/>
              </a:defRPr>
            </a:pPr>
            <a:r>
              <a:t>Introductions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554480" y="1965960"/>
            <a:ext cx="36576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0">
                <a:solidFill>
                  <a:srgbClr val="8E8E93"/>
                </a:solidFill>
                <a:latin typeface="Calibri"/>
              </a:defRPr>
            </a:pPr>
            <a:r>
              <a:t>Meet the team and set expectations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914400" y="2606040"/>
            <a:ext cx="5486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800" b="1">
                <a:solidFill>
                  <a:srgbClr val="00C2A8"/>
                </a:solidFill>
                <a:latin typeface="Calibri"/>
              </a:defRPr>
            </a:pPr>
            <a:r>
              <a:t>02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554480" y="2606040"/>
            <a:ext cx="36576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800" b="1">
                <a:solidFill>
                  <a:srgbClr val="FFFFFF"/>
                </a:solidFill>
                <a:latin typeface="Calibri"/>
              </a:defRPr>
            </a:pPr>
            <a:r>
              <a:t>Our Process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554480" y="2926080"/>
            <a:ext cx="36576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0">
                <a:solidFill>
                  <a:srgbClr val="8E8E93"/>
                </a:solidFill>
                <a:latin typeface="Calibri"/>
              </a:defRPr>
            </a:pPr>
            <a:r>
              <a:t>How we build websites, step by step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914400" y="3566160"/>
            <a:ext cx="5486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800" b="1">
                <a:solidFill>
                  <a:srgbClr val="00C2A8"/>
                </a:solidFill>
                <a:latin typeface="Calibri"/>
              </a:defRPr>
            </a:pPr>
            <a:r>
              <a:t>03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554480" y="3566160"/>
            <a:ext cx="36576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800" b="1">
                <a:solidFill>
                  <a:srgbClr val="FFFFFF"/>
                </a:solidFill>
                <a:latin typeface="Calibri"/>
              </a:defRPr>
            </a:pPr>
            <a:r>
              <a:t>Goals &amp; Objectives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554480" y="3886200"/>
            <a:ext cx="36576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0">
                <a:solidFill>
                  <a:srgbClr val="8E8E93"/>
                </a:solidFill>
                <a:latin typeface="Calibri"/>
              </a:defRPr>
            </a:pPr>
            <a:r>
              <a:t>What the website needs to achieve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14400" y="4526280"/>
            <a:ext cx="5486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800" b="1">
                <a:solidFill>
                  <a:srgbClr val="00C2A8"/>
                </a:solidFill>
                <a:latin typeface="Calibri"/>
              </a:defRPr>
            </a:pPr>
            <a:r>
              <a:t>04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554480" y="4526280"/>
            <a:ext cx="36576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800" b="1">
                <a:solidFill>
                  <a:srgbClr val="FFFFFF"/>
                </a:solidFill>
                <a:latin typeface="Calibri"/>
              </a:defRPr>
            </a:pPr>
            <a:r>
              <a:t>Audience Insight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554480" y="4846320"/>
            <a:ext cx="36576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0">
                <a:solidFill>
                  <a:srgbClr val="8E8E93"/>
                </a:solidFill>
                <a:latin typeface="Calibri"/>
              </a:defRPr>
            </a:pPr>
            <a:r>
              <a:t>Who visits your site and what they need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914400" y="5486400"/>
            <a:ext cx="5486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800" b="1">
                <a:solidFill>
                  <a:srgbClr val="00C2A8"/>
                </a:solidFill>
                <a:latin typeface="Calibri"/>
              </a:defRPr>
            </a:pPr>
            <a:r>
              <a:t>05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554480" y="5486400"/>
            <a:ext cx="36576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800" b="1">
                <a:solidFill>
                  <a:srgbClr val="FFFFFF"/>
                </a:solidFill>
                <a:latin typeface="Calibri"/>
              </a:defRPr>
            </a:pPr>
            <a:r>
              <a:t>Brand &amp; Visual Direction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554480" y="5806440"/>
            <a:ext cx="36576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0">
                <a:solidFill>
                  <a:srgbClr val="8E8E93"/>
                </a:solidFill>
                <a:latin typeface="Calibri"/>
              </a:defRPr>
            </a:pPr>
            <a:r>
              <a:t>Colours, tone, personality, imagery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5943600" y="1645920"/>
            <a:ext cx="5486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800" b="1">
                <a:solidFill>
                  <a:srgbClr val="00C2A8"/>
                </a:solidFill>
                <a:latin typeface="Calibri"/>
              </a:defRPr>
            </a:pPr>
            <a:r>
              <a:t>06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583680" y="1645920"/>
            <a:ext cx="36576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800" b="1">
                <a:solidFill>
                  <a:srgbClr val="FFFFFF"/>
                </a:solidFill>
                <a:latin typeface="Calibri"/>
              </a:defRPr>
            </a:pPr>
            <a:r>
              <a:t>Website Review &amp; Structure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6583680" y="1965960"/>
            <a:ext cx="36576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0">
                <a:solidFill>
                  <a:srgbClr val="8E8E93"/>
                </a:solidFill>
                <a:latin typeface="Calibri"/>
              </a:defRPr>
            </a:pPr>
            <a:r>
              <a:t>Current site audit and new sitemap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5943600" y="2606040"/>
            <a:ext cx="5486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800" b="1">
                <a:solidFill>
                  <a:srgbClr val="00C2A8"/>
                </a:solidFill>
                <a:latin typeface="Calibri"/>
              </a:defRPr>
            </a:pPr>
            <a:r>
              <a:t>07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583680" y="2606040"/>
            <a:ext cx="36576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800" b="1">
                <a:solidFill>
                  <a:srgbClr val="FFFFFF"/>
                </a:solidFill>
                <a:latin typeface="Calibri"/>
              </a:defRPr>
            </a:pPr>
            <a:r>
              <a:t>Competitor Review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6583680" y="2926080"/>
            <a:ext cx="36576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0">
                <a:solidFill>
                  <a:srgbClr val="8E8E93"/>
                </a:solidFill>
                <a:latin typeface="Calibri"/>
              </a:defRPr>
            </a:pPr>
            <a:r>
              <a:t>What your peers are doing well (and not)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5943600" y="3566160"/>
            <a:ext cx="5486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800" b="1">
                <a:solidFill>
                  <a:srgbClr val="00C2A8"/>
                </a:solidFill>
                <a:latin typeface="Calibri"/>
              </a:defRPr>
            </a:pPr>
            <a:r>
              <a:t>08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6583680" y="3566160"/>
            <a:ext cx="36576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800" b="1">
                <a:solidFill>
                  <a:srgbClr val="FFFFFF"/>
                </a:solidFill>
                <a:latin typeface="Calibri"/>
              </a:defRPr>
            </a:pPr>
            <a:r>
              <a:t>Features &amp; Functionality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6583680" y="3886200"/>
            <a:ext cx="36576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0">
                <a:solidFill>
                  <a:srgbClr val="8E8E93"/>
                </a:solidFill>
                <a:latin typeface="Calibri"/>
              </a:defRPr>
            </a:pPr>
            <a:r>
              <a:t>Must-haves and nice-to-haves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5943600" y="4526280"/>
            <a:ext cx="5486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800" b="1">
                <a:solidFill>
                  <a:srgbClr val="00C2A8"/>
                </a:solidFill>
                <a:latin typeface="Calibri"/>
              </a:defRPr>
            </a:pPr>
            <a:r>
              <a:t>09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6583680" y="4526280"/>
            <a:ext cx="36576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800" b="1">
                <a:solidFill>
                  <a:srgbClr val="FFFFFF"/>
                </a:solidFill>
                <a:latin typeface="Calibri"/>
              </a:defRPr>
            </a:pPr>
            <a:r>
              <a:t>Content &amp; Copy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6583680" y="4846320"/>
            <a:ext cx="36576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0">
                <a:solidFill>
                  <a:srgbClr val="8E8E93"/>
                </a:solidFill>
                <a:latin typeface="Calibri"/>
              </a:defRPr>
            </a:pPr>
            <a:r>
              <a:t>What you need, what you have, what we write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5943600" y="5486400"/>
            <a:ext cx="5486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800" b="1">
                <a:solidFill>
                  <a:srgbClr val="00C2A8"/>
                </a:solidFill>
                <a:latin typeface="Calibri"/>
              </a:defRPr>
            </a:pPr>
            <a:r>
              <a:t>10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6583680" y="5486400"/>
            <a:ext cx="36576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800" b="1">
                <a:solidFill>
                  <a:srgbClr val="FFFFFF"/>
                </a:solidFill>
                <a:latin typeface="Calibri"/>
              </a:defRPr>
            </a:pPr>
            <a:r>
              <a:t>Next Steps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6583680" y="5806440"/>
            <a:ext cx="36576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0">
                <a:solidFill>
                  <a:srgbClr val="8E8E93"/>
                </a:solidFill>
                <a:latin typeface="Calibri"/>
              </a:defRPr>
            </a:pPr>
            <a:r>
              <a:t>Timeline, deliverables, sign-off points</a:t>
            </a:r>
          </a:p>
        </p:txBody>
      </p:sp>
      <p:sp>
        <p:nvSpPr>
          <p:cNvPr id="36" name="Rectangle 35"/>
          <p:cNvSpPr/>
          <p:nvPr/>
        </p:nvSpPr>
        <p:spPr>
          <a:xfrm>
            <a:off x="0" y="6803136"/>
            <a:ext cx="12191695" cy="54864"/>
          </a:xfrm>
          <a:prstGeom prst="rect">
            <a:avLst/>
          </a:prstGeom>
          <a:solidFill>
            <a:srgbClr val="00C2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A1A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00C2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914400" y="548640"/>
            <a:ext cx="45720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1">
                <a:solidFill>
                  <a:srgbClr val="00C2A8"/>
                </a:solidFill>
                <a:latin typeface="Calibri"/>
              </a:defRPr>
            </a:pPr>
            <a:r>
              <a:t>Content &amp; Copy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14400" y="914400"/>
            <a:ext cx="91440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800" b="1">
                <a:solidFill>
                  <a:srgbClr val="FFFFFF"/>
                </a:solidFill>
                <a:latin typeface="Calibri"/>
              </a:defRPr>
            </a:pPr>
            <a:r>
              <a:t>What content do you have and what do you need?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097280" y="1737360"/>
            <a:ext cx="2743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0">
                <a:solidFill>
                  <a:srgbClr val="00C2A8"/>
                </a:solidFill>
                <a:latin typeface="Calibri"/>
              </a:defRPr>
            </a:pPr>
            <a:r>
              <a:t>→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463040" y="1737360"/>
            <a:ext cx="45720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500" b="0">
                <a:solidFill>
                  <a:srgbClr val="F5F5F7"/>
                </a:solidFill>
                <a:latin typeface="Calibri"/>
              </a:defRPr>
            </a:pPr>
            <a:r>
              <a:t>What pages do you think you need?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097280" y="2514600"/>
            <a:ext cx="2743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0">
                <a:solidFill>
                  <a:srgbClr val="00C2A8"/>
                </a:solidFill>
                <a:latin typeface="Calibri"/>
              </a:defRPr>
            </a:pPr>
            <a:r>
              <a:t>→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463040" y="2514600"/>
            <a:ext cx="45720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500" b="0">
                <a:solidFill>
                  <a:srgbClr val="F5F5F7"/>
                </a:solidFill>
                <a:latin typeface="Calibri"/>
              </a:defRPr>
            </a:pPr>
            <a:r>
              <a:t>Existing copy: keep, rewrite, or start fresh?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97280" y="3291840"/>
            <a:ext cx="2743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0">
                <a:solidFill>
                  <a:srgbClr val="00C2A8"/>
                </a:solidFill>
                <a:latin typeface="Calibri"/>
              </a:defRPr>
            </a:pPr>
            <a:r>
              <a:t>→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463040" y="3291840"/>
            <a:ext cx="45720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500" b="0">
                <a:solidFill>
                  <a:srgbClr val="F5F5F7"/>
                </a:solidFill>
                <a:latin typeface="Calibri"/>
              </a:defRPr>
            </a:pPr>
            <a:r>
              <a:t>Do you have testimonials or case studies?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97280" y="4069080"/>
            <a:ext cx="2743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0">
                <a:solidFill>
                  <a:srgbClr val="00C2A8"/>
                </a:solidFill>
                <a:latin typeface="Calibri"/>
              </a:defRPr>
            </a:pPr>
            <a:r>
              <a:t>→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463040" y="4069080"/>
            <a:ext cx="45720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500" b="0">
                <a:solidFill>
                  <a:srgbClr val="F5F5F7"/>
                </a:solidFill>
                <a:latin typeface="Calibri"/>
              </a:defRPr>
            </a:pPr>
            <a:r>
              <a:t>Product/service descriptions written already?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583680" y="1737360"/>
            <a:ext cx="2743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0">
                <a:solidFill>
                  <a:srgbClr val="00C2A8"/>
                </a:solidFill>
                <a:latin typeface="Calibri"/>
              </a:defRPr>
            </a:pPr>
            <a:r>
              <a:t>→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949440" y="1737360"/>
            <a:ext cx="45720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500" b="0">
                <a:solidFill>
                  <a:srgbClr val="F5F5F7"/>
                </a:solidFill>
                <a:latin typeface="Calibri"/>
              </a:defRPr>
            </a:pPr>
            <a:r>
              <a:t>Certifications, awards, or credentials to feature?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583680" y="2514600"/>
            <a:ext cx="2743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0">
                <a:solidFill>
                  <a:srgbClr val="00C2A8"/>
                </a:solidFill>
                <a:latin typeface="Calibri"/>
              </a:defRPr>
            </a:pPr>
            <a:r>
              <a:t>→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949440" y="2514600"/>
            <a:ext cx="45720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500" b="0">
                <a:solidFill>
                  <a:srgbClr val="F5F5F7"/>
                </a:solidFill>
                <a:latin typeface="Calibri"/>
              </a:defRPr>
            </a:pPr>
            <a:r>
              <a:t>Do you need a blog? Who writes the posts?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583680" y="3291840"/>
            <a:ext cx="2743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0">
                <a:solidFill>
                  <a:srgbClr val="00C2A8"/>
                </a:solidFill>
                <a:latin typeface="Calibri"/>
              </a:defRPr>
            </a:pPr>
            <a:r>
              <a:t>→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949440" y="3291840"/>
            <a:ext cx="45720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500" b="0">
                <a:solidFill>
                  <a:srgbClr val="F5F5F7"/>
                </a:solidFill>
                <a:latin typeface="Calibri"/>
              </a:defRPr>
            </a:pPr>
            <a:r>
              <a:t>Social proof: reviews, client logos?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6583680" y="4069080"/>
            <a:ext cx="2743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0">
                <a:solidFill>
                  <a:srgbClr val="00C2A8"/>
                </a:solidFill>
                <a:latin typeface="Calibri"/>
              </a:defRPr>
            </a:pPr>
            <a:r>
              <a:t>→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6949440" y="4069080"/>
            <a:ext cx="45720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500" b="0">
                <a:solidFill>
                  <a:srgbClr val="F5F5F7"/>
                </a:solidFill>
                <a:latin typeface="Calibri"/>
              </a:defRPr>
            </a:pPr>
            <a:r>
              <a:t>Hierarchy of services: which matter most?</a:t>
            </a:r>
          </a:p>
        </p:txBody>
      </p:sp>
      <p:sp>
        <p:nvSpPr>
          <p:cNvPr id="22" name="Rectangle 21"/>
          <p:cNvSpPr/>
          <p:nvPr/>
        </p:nvSpPr>
        <p:spPr>
          <a:xfrm>
            <a:off x="6035040" y="1737360"/>
            <a:ext cx="18288" cy="3108960"/>
          </a:xfrm>
          <a:prstGeom prst="rect">
            <a:avLst/>
          </a:prstGeom>
          <a:solidFill>
            <a:srgbClr val="3A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Rectangle 22"/>
          <p:cNvSpPr/>
          <p:nvPr/>
        </p:nvSpPr>
        <p:spPr>
          <a:xfrm>
            <a:off x="0" y="6803136"/>
            <a:ext cx="12191695" cy="54864"/>
          </a:xfrm>
          <a:prstGeom prst="rect">
            <a:avLst/>
          </a:prstGeom>
          <a:solidFill>
            <a:srgbClr val="00C2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A1A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00C2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914400" y="548640"/>
            <a:ext cx="45720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1">
                <a:solidFill>
                  <a:srgbClr val="00C2A8"/>
                </a:solidFill>
                <a:latin typeface="Calibri"/>
              </a:defRPr>
            </a:pPr>
            <a:r>
              <a:t>Technical &amp; Practical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14400" y="914400"/>
            <a:ext cx="91440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800" b="1">
                <a:solidFill>
                  <a:srgbClr val="FFFFFF"/>
                </a:solidFill>
                <a:latin typeface="Calibri"/>
              </a:defRPr>
            </a:pPr>
            <a:r>
              <a:t>The nuts and bolts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097280" y="1645920"/>
            <a:ext cx="45720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500" b="1">
                <a:solidFill>
                  <a:srgbClr val="00C2A8"/>
                </a:solidFill>
                <a:latin typeface="Calibri"/>
              </a:defRPr>
            </a:pPr>
            <a:r>
              <a:t>Platform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97280" y="1965960"/>
            <a:ext cx="45720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300" b="0">
                <a:solidFill>
                  <a:srgbClr val="8E8E93"/>
                </a:solidFill>
                <a:latin typeface="Calibri"/>
              </a:defRPr>
            </a:pPr>
            <a:r>
              <a:t>WordPress, custom build, Shopify, other?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097280" y="2743200"/>
            <a:ext cx="45720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500" b="1">
                <a:solidFill>
                  <a:srgbClr val="00C2A8"/>
                </a:solidFill>
                <a:latin typeface="Calibri"/>
              </a:defRPr>
            </a:pPr>
            <a:r>
              <a:t>Hosting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097280" y="3063240"/>
            <a:ext cx="45720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300" b="0">
                <a:solidFill>
                  <a:srgbClr val="8E8E93"/>
                </a:solidFill>
                <a:latin typeface="Calibri"/>
              </a:defRPr>
            </a:pPr>
            <a:r>
              <a:t>Existing hosting? Where?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97280" y="3840480"/>
            <a:ext cx="45720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500" b="1">
                <a:solidFill>
                  <a:srgbClr val="00C2A8"/>
                </a:solidFill>
                <a:latin typeface="Calibri"/>
              </a:defRPr>
            </a:pPr>
            <a:r>
              <a:t>Domain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097280" y="4160520"/>
            <a:ext cx="45720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300" b="0">
                <a:solidFill>
                  <a:srgbClr val="8E8E93"/>
                </a:solidFill>
                <a:latin typeface="Calibri"/>
              </a:defRPr>
            </a:pPr>
            <a:r>
              <a:t>Registered? Who controls it?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97280" y="4937759"/>
            <a:ext cx="45720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500" b="1">
                <a:solidFill>
                  <a:srgbClr val="00C2A8"/>
                </a:solidFill>
                <a:latin typeface="Calibri"/>
              </a:defRPr>
            </a:pPr>
            <a:r>
              <a:t>Integrations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097280" y="5257799"/>
            <a:ext cx="45720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300" b="0">
                <a:solidFill>
                  <a:srgbClr val="8E8E93"/>
                </a:solidFill>
                <a:latin typeface="Calibri"/>
              </a:defRPr>
            </a:pPr>
            <a:r>
              <a:t>CRM, email, booking, accounting, payments?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583680" y="1645920"/>
            <a:ext cx="45720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500" b="1">
                <a:solidFill>
                  <a:srgbClr val="00C2A8"/>
                </a:solidFill>
                <a:latin typeface="Calibri"/>
              </a:defRPr>
            </a:pPr>
            <a:r>
              <a:t>Email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583680" y="1965960"/>
            <a:ext cx="45720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300" b="0">
                <a:solidFill>
                  <a:srgbClr val="8E8E93"/>
                </a:solidFill>
                <a:latin typeface="Calibri"/>
              </a:defRPr>
            </a:pPr>
            <a:r>
              <a:t>Need addresses on the domain?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583680" y="2743200"/>
            <a:ext cx="45720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500" b="1">
                <a:solidFill>
                  <a:srgbClr val="00C2A8"/>
                </a:solidFill>
                <a:latin typeface="Calibri"/>
              </a:defRPr>
            </a:pPr>
            <a:r>
              <a:t>SEO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583680" y="3063240"/>
            <a:ext cx="45720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300" b="0">
                <a:solidFill>
                  <a:srgbClr val="8E8E93"/>
                </a:solidFill>
                <a:latin typeface="Calibri"/>
              </a:defRPr>
            </a:pPr>
            <a:r>
              <a:t>Current rankings? Target keywords?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583680" y="3840480"/>
            <a:ext cx="45720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500" b="1">
                <a:solidFill>
                  <a:srgbClr val="00C2A8"/>
                </a:solidFill>
                <a:latin typeface="Calibri"/>
              </a:defRPr>
            </a:pPr>
            <a:r>
              <a:t>Analytics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583680" y="4160520"/>
            <a:ext cx="45720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300" b="0">
                <a:solidFill>
                  <a:srgbClr val="8E8E93"/>
                </a:solidFill>
                <a:latin typeface="Calibri"/>
              </a:defRPr>
            </a:pPr>
            <a:r>
              <a:t>GA4 or Search Console already set up?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6583680" y="4937759"/>
            <a:ext cx="45720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500" b="1">
                <a:solidFill>
                  <a:srgbClr val="00C2A8"/>
                </a:solidFill>
                <a:latin typeface="Calibri"/>
              </a:defRPr>
            </a:pPr>
            <a:r>
              <a:t>GDPR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6583680" y="5257799"/>
            <a:ext cx="45720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300" b="0">
                <a:solidFill>
                  <a:srgbClr val="8E8E93"/>
                </a:solidFill>
                <a:latin typeface="Calibri"/>
              </a:defRPr>
            </a:pPr>
            <a:r>
              <a:t>Cookie consent and privacy requirements?</a:t>
            </a:r>
          </a:p>
        </p:txBody>
      </p:sp>
      <p:sp>
        <p:nvSpPr>
          <p:cNvPr id="22" name="Rectangle 21"/>
          <p:cNvSpPr/>
          <p:nvPr/>
        </p:nvSpPr>
        <p:spPr>
          <a:xfrm>
            <a:off x="6035040" y="1645920"/>
            <a:ext cx="18288" cy="4389120"/>
          </a:xfrm>
          <a:prstGeom prst="rect">
            <a:avLst/>
          </a:prstGeom>
          <a:solidFill>
            <a:srgbClr val="3A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Rectangle 22"/>
          <p:cNvSpPr/>
          <p:nvPr/>
        </p:nvSpPr>
        <p:spPr>
          <a:xfrm>
            <a:off x="0" y="6803136"/>
            <a:ext cx="12191695" cy="54864"/>
          </a:xfrm>
          <a:prstGeom prst="rect">
            <a:avLst/>
          </a:prstGeom>
          <a:solidFill>
            <a:srgbClr val="00C2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A1A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00C2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914400" y="548640"/>
            <a:ext cx="45720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1">
                <a:solidFill>
                  <a:srgbClr val="FF6B35"/>
                </a:solidFill>
                <a:latin typeface="Calibri"/>
              </a:defRPr>
            </a:pPr>
            <a:r>
              <a:t>Budget &amp; Timeline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14400" y="914400"/>
            <a:ext cx="91440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800" b="1">
                <a:solidFill>
                  <a:srgbClr val="FFFFFF"/>
                </a:solidFill>
                <a:latin typeface="Calibri"/>
              </a:defRPr>
            </a:pPr>
            <a:r>
              <a:t>Timelines, budgets, and decision-making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097280" y="1737360"/>
            <a:ext cx="2743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0">
                <a:solidFill>
                  <a:srgbClr val="FF6B35"/>
                </a:solidFill>
                <a:latin typeface="Calibri"/>
              </a:defRPr>
            </a:pPr>
            <a:r>
              <a:t>→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463040" y="1755648"/>
            <a:ext cx="82296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500" b="0">
                <a:solidFill>
                  <a:srgbClr val="F5F5F7"/>
                </a:solidFill>
                <a:latin typeface="Calibri"/>
              </a:defRPr>
            </a:pPr>
            <a:r>
              <a:t>Budget range (even a rough bracket)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097280" y="2331720"/>
            <a:ext cx="2743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0">
                <a:solidFill>
                  <a:srgbClr val="FF6B35"/>
                </a:solidFill>
                <a:latin typeface="Calibri"/>
              </a:defRPr>
            </a:pPr>
            <a:r>
              <a:t>→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463040" y="2350008"/>
            <a:ext cx="82296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500" b="0">
                <a:solidFill>
                  <a:srgbClr val="F5F5F7"/>
                </a:solidFill>
                <a:latin typeface="Calibri"/>
              </a:defRPr>
            </a:pPr>
            <a:r>
              <a:t>Is there a hard deadline? (Event, season, launch date)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97280" y="2926080"/>
            <a:ext cx="2743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0">
                <a:solidFill>
                  <a:srgbClr val="FF6B35"/>
                </a:solidFill>
                <a:latin typeface="Calibri"/>
              </a:defRPr>
            </a:pPr>
            <a:r>
              <a:t>→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463040" y="2944368"/>
            <a:ext cx="82296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500" b="0">
                <a:solidFill>
                  <a:srgbClr val="F5F5F7"/>
                </a:solidFill>
                <a:latin typeface="Calibri"/>
              </a:defRPr>
            </a:pPr>
            <a:r>
              <a:t>What's driving the timing? Why now?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97280" y="3520440"/>
            <a:ext cx="2743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0">
                <a:solidFill>
                  <a:srgbClr val="FF6B35"/>
                </a:solidFill>
                <a:latin typeface="Calibri"/>
              </a:defRPr>
            </a:pPr>
            <a:r>
              <a:t>→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463040" y="3538728"/>
            <a:ext cx="82296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500" b="0">
                <a:solidFill>
                  <a:srgbClr val="F5F5F7"/>
                </a:solidFill>
                <a:latin typeface="Calibri"/>
              </a:defRPr>
            </a:pPr>
            <a:r>
              <a:t>Who signs off on the website?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97280" y="4114800"/>
            <a:ext cx="2743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0">
                <a:solidFill>
                  <a:srgbClr val="FF6B35"/>
                </a:solidFill>
                <a:latin typeface="Calibri"/>
              </a:defRPr>
            </a:pPr>
            <a:r>
              <a:t>→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463040" y="4133088"/>
            <a:ext cx="82296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500" b="0">
                <a:solidFill>
                  <a:srgbClr val="F5F5F7"/>
                </a:solidFill>
                <a:latin typeface="Calibri"/>
              </a:defRPr>
            </a:pPr>
            <a:r>
              <a:t>Have you done a website project before? What went well or badly?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097280" y="4709160"/>
            <a:ext cx="2743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0">
                <a:solidFill>
                  <a:srgbClr val="FF6B35"/>
                </a:solidFill>
                <a:latin typeface="Calibri"/>
              </a:defRPr>
            </a:pPr>
            <a:r>
              <a:t>→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463040" y="4727448"/>
            <a:ext cx="82296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500" b="0">
                <a:solidFill>
                  <a:srgbClr val="F5F5F7"/>
                </a:solidFill>
                <a:latin typeface="Calibri"/>
              </a:defRPr>
            </a:pPr>
            <a:r>
              <a:t>How do you prefer to communicate?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097280" y="5303520"/>
            <a:ext cx="2743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0">
                <a:solidFill>
                  <a:srgbClr val="FF6B35"/>
                </a:solidFill>
                <a:latin typeface="Calibri"/>
              </a:defRPr>
            </a:pPr>
            <a:r>
              <a:t>→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463040" y="5321808"/>
            <a:ext cx="82296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500" b="0">
                <a:solidFill>
                  <a:srgbClr val="F5F5F7"/>
                </a:solidFill>
                <a:latin typeface="Calibri"/>
              </a:defRPr>
            </a:pPr>
            <a:r>
              <a:t>How involved do you want to be in the process?</a:t>
            </a:r>
          </a:p>
        </p:txBody>
      </p:sp>
      <p:sp>
        <p:nvSpPr>
          <p:cNvPr id="20" name="Rectangle 19"/>
          <p:cNvSpPr/>
          <p:nvPr/>
        </p:nvSpPr>
        <p:spPr>
          <a:xfrm>
            <a:off x="0" y="6803136"/>
            <a:ext cx="12191695" cy="54864"/>
          </a:xfrm>
          <a:prstGeom prst="rect">
            <a:avLst/>
          </a:prstGeom>
          <a:solidFill>
            <a:srgbClr val="00C2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A1A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00C2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914400" y="548640"/>
            <a:ext cx="73152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600" b="1">
                <a:solidFill>
                  <a:srgbClr val="FFFFFF"/>
                </a:solidFill>
                <a:latin typeface="Calibri"/>
              </a:defRPr>
            </a:pPr>
            <a:r>
              <a:t>Next Steps</a:t>
            </a:r>
          </a:p>
        </p:txBody>
      </p:sp>
      <p:sp>
        <p:nvSpPr>
          <p:cNvPr id="5" name="Rectangle 4"/>
          <p:cNvSpPr/>
          <p:nvPr/>
        </p:nvSpPr>
        <p:spPr>
          <a:xfrm>
            <a:off x="914400" y="1188720"/>
            <a:ext cx="1371600" cy="36576"/>
          </a:xfrm>
          <a:prstGeom prst="rect">
            <a:avLst/>
          </a:prstGeom>
          <a:solidFill>
            <a:srgbClr val="00C2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1097280" y="1645920"/>
            <a:ext cx="5486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400" b="1">
                <a:solidFill>
                  <a:srgbClr val="00C2A8"/>
                </a:solidFill>
                <a:latin typeface="Calibri"/>
              </a:defRPr>
            </a:pPr>
            <a:r>
              <a:t>01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828800" y="1645920"/>
            <a:ext cx="27432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700" b="1">
                <a:solidFill>
                  <a:srgbClr val="FFFFFF"/>
                </a:solidFill>
                <a:latin typeface="Calibri"/>
              </a:defRPr>
            </a:pPr>
            <a:r>
              <a:t>Clarifications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828800" y="1965960"/>
            <a:ext cx="82296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300" b="0">
                <a:solidFill>
                  <a:srgbClr val="8E8E93"/>
                </a:solidFill>
                <a:latin typeface="Calibri"/>
              </a:defRPr>
            </a:pPr>
            <a:r>
              <a:t>We follow up on anything that needs more detail from today's session.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097280" y="2423160"/>
            <a:ext cx="5486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400" b="1">
                <a:solidFill>
                  <a:srgbClr val="00C2A8"/>
                </a:solidFill>
                <a:latin typeface="Calibri"/>
              </a:defRPr>
            </a:pPr>
            <a:r>
              <a:t>02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828800" y="2423160"/>
            <a:ext cx="27432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700" b="1">
                <a:solidFill>
                  <a:srgbClr val="FFFFFF"/>
                </a:solidFill>
                <a:latin typeface="Calibri"/>
              </a:defRPr>
            </a:pPr>
            <a:r>
              <a:t>Strategy &amp; Structure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828800" y="2743200"/>
            <a:ext cx="82296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300" b="0">
                <a:solidFill>
                  <a:srgbClr val="8E8E93"/>
                </a:solidFill>
                <a:latin typeface="Calibri"/>
              </a:defRPr>
            </a:pPr>
            <a:r>
              <a:t>We present a revised sitemap, SEO keyword map, and content plan.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97280" y="3200400"/>
            <a:ext cx="5486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400" b="1">
                <a:solidFill>
                  <a:srgbClr val="00C2A8"/>
                </a:solidFill>
                <a:latin typeface="Calibri"/>
              </a:defRPr>
            </a:pPr>
            <a:r>
              <a:t>03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828800" y="3200400"/>
            <a:ext cx="27432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700" b="1">
                <a:solidFill>
                  <a:srgbClr val="FFFFFF"/>
                </a:solidFill>
                <a:latin typeface="Calibri"/>
              </a:defRPr>
            </a:pPr>
            <a:r>
              <a:t>Design Directions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828800" y="3520440"/>
            <a:ext cx="82296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300" b="0">
                <a:solidFill>
                  <a:srgbClr val="8E8E93"/>
                </a:solidFill>
                <a:latin typeface="Calibri"/>
              </a:defRPr>
            </a:pPr>
            <a:r>
              <a:t>Wireframes and initial homepage design concepts for your review.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97280" y="3977640"/>
            <a:ext cx="5486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400" b="1">
                <a:solidFill>
                  <a:srgbClr val="00C2A8"/>
                </a:solidFill>
                <a:latin typeface="Calibri"/>
              </a:defRPr>
            </a:pPr>
            <a:r>
              <a:t>04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828800" y="3977640"/>
            <a:ext cx="27432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700" b="1">
                <a:solidFill>
                  <a:srgbClr val="FFFFFF"/>
                </a:solidFill>
                <a:latin typeface="Calibri"/>
              </a:defRPr>
            </a:pPr>
            <a:r>
              <a:t>Content &amp; Design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828800" y="4297680"/>
            <a:ext cx="82296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300" b="0">
                <a:solidFill>
                  <a:srgbClr val="8E8E93"/>
                </a:solidFill>
                <a:latin typeface="Calibri"/>
              </a:defRPr>
            </a:pPr>
            <a:r>
              <a:t>Full copy development and design rollout across all pages.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097280" y="4754880"/>
            <a:ext cx="5486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400" b="1">
                <a:solidFill>
                  <a:srgbClr val="00C2A8"/>
                </a:solidFill>
                <a:latin typeface="Calibri"/>
              </a:defRPr>
            </a:pPr>
            <a:r>
              <a:t>05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828800" y="4754880"/>
            <a:ext cx="27432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700" b="1">
                <a:solidFill>
                  <a:srgbClr val="FFFFFF"/>
                </a:solidFill>
                <a:latin typeface="Calibri"/>
              </a:defRPr>
            </a:pPr>
            <a:r>
              <a:t>Development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828800" y="5074920"/>
            <a:ext cx="82296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300" b="0">
                <a:solidFill>
                  <a:srgbClr val="8E8E93"/>
                </a:solidFill>
                <a:latin typeface="Calibri"/>
              </a:defRPr>
            </a:pPr>
            <a:r>
              <a:t>Build, test, and refine on a staging site you can review.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1097280" y="5532120"/>
            <a:ext cx="5486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400" b="1">
                <a:solidFill>
                  <a:srgbClr val="00C2A8"/>
                </a:solidFill>
                <a:latin typeface="Calibri"/>
              </a:defRPr>
            </a:pPr>
            <a:r>
              <a:t>06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1828800" y="5532120"/>
            <a:ext cx="27432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700" b="1">
                <a:solidFill>
                  <a:srgbClr val="FFFFFF"/>
                </a:solidFill>
                <a:latin typeface="Calibri"/>
              </a:defRPr>
            </a:pPr>
            <a:r>
              <a:t>Launch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1828800" y="5852160"/>
            <a:ext cx="82296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300" b="0">
                <a:solidFill>
                  <a:srgbClr val="8E8E93"/>
                </a:solidFill>
                <a:latin typeface="Calibri"/>
              </a:defRPr>
            </a:pPr>
            <a:r>
              <a:t>Go-live, handover, training, and ongoing support.</a:t>
            </a:r>
          </a:p>
        </p:txBody>
      </p:sp>
      <p:sp>
        <p:nvSpPr>
          <p:cNvPr id="24" name="Rectangle 23"/>
          <p:cNvSpPr/>
          <p:nvPr/>
        </p:nvSpPr>
        <p:spPr>
          <a:xfrm>
            <a:off x="0" y="6803136"/>
            <a:ext cx="12191695" cy="54864"/>
          </a:xfrm>
          <a:prstGeom prst="rect">
            <a:avLst/>
          </a:prstGeom>
          <a:solidFill>
            <a:srgbClr val="00C2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A1A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00C2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1371600" y="2011680"/>
            <a:ext cx="91440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5400" b="1">
                <a:solidFill>
                  <a:srgbClr val="FFFFFF"/>
                </a:solidFill>
                <a:latin typeface="Calibri"/>
              </a:defRPr>
            </a:pPr>
            <a:r>
              <a:t>Thank You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371600" y="3200400"/>
            <a:ext cx="91440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400" b="0">
                <a:solidFill>
                  <a:srgbClr val="00C2A8"/>
                </a:solidFill>
                <a:latin typeface="Calibri"/>
              </a:defRPr>
            </a:pPr>
            <a:r>
              <a:t>Let's build something brilliant.</a:t>
            </a:r>
          </a:p>
        </p:txBody>
      </p:sp>
      <p:sp>
        <p:nvSpPr>
          <p:cNvPr id="6" name="Rectangle 5"/>
          <p:cNvSpPr/>
          <p:nvPr/>
        </p:nvSpPr>
        <p:spPr>
          <a:xfrm>
            <a:off x="1371600" y="3931920"/>
            <a:ext cx="1828800" cy="36576"/>
          </a:xfrm>
          <a:prstGeom prst="rect">
            <a:avLst/>
          </a:prstGeom>
          <a:solidFill>
            <a:srgbClr val="00C2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1371600" y="4297680"/>
            <a:ext cx="73152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0">
                <a:solidFill>
                  <a:srgbClr val="8E8E93"/>
                </a:solidFill>
                <a:latin typeface="Calibri"/>
              </a:defRPr>
            </a:pPr>
            <a:r>
              <a:t>[Your Name]  ·  [Email]  ·  [Phone]</a:t>
            </a:r>
          </a:p>
        </p:txBody>
      </p:sp>
      <p:sp>
        <p:nvSpPr>
          <p:cNvPr id="8" name="Rectangle 7"/>
          <p:cNvSpPr/>
          <p:nvPr/>
        </p:nvSpPr>
        <p:spPr>
          <a:xfrm>
            <a:off x="0" y="6803136"/>
            <a:ext cx="12191695" cy="54864"/>
          </a:xfrm>
          <a:prstGeom prst="rect">
            <a:avLst/>
          </a:prstGeom>
          <a:solidFill>
            <a:srgbClr val="00C2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A1A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00C2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914400" y="548640"/>
            <a:ext cx="73152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600" b="1">
                <a:solidFill>
                  <a:srgbClr val="FFFFFF"/>
                </a:solidFill>
                <a:latin typeface="Calibri"/>
              </a:defRPr>
            </a:pPr>
            <a:r>
              <a:t>Our Process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14400" y="1097280"/>
            <a:ext cx="7315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0">
                <a:solidFill>
                  <a:srgbClr val="8E8E93"/>
                </a:solidFill>
                <a:latin typeface="Calibri"/>
              </a:defRPr>
            </a:pPr>
            <a:r>
              <a:t>Six phases from discovery to launch — with approval gates at every stage.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640080" y="1828800"/>
            <a:ext cx="1554480" cy="3474720"/>
          </a:xfrm>
          <a:prstGeom prst="roundRect">
            <a:avLst/>
          </a:prstGeom>
          <a:solidFill>
            <a:srgbClr val="2424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22960" y="2011680"/>
            <a:ext cx="9144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200" b="1">
                <a:solidFill>
                  <a:srgbClr val="00C2A8"/>
                </a:solidFill>
                <a:latin typeface="Calibri"/>
              </a:defRPr>
            </a:pPr>
            <a:r>
              <a:t>01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22960" y="2606040"/>
            <a:ext cx="11887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1">
                <a:solidFill>
                  <a:srgbClr val="FFFFFF"/>
                </a:solidFill>
                <a:latin typeface="Calibri"/>
              </a:defRPr>
            </a:pPr>
            <a:r>
              <a:t>Discovery</a:t>
            </a:r>
          </a:p>
        </p:txBody>
      </p:sp>
      <p:sp>
        <p:nvSpPr>
          <p:cNvPr id="9" name="Rectangle 8"/>
          <p:cNvSpPr/>
          <p:nvPr/>
        </p:nvSpPr>
        <p:spPr>
          <a:xfrm>
            <a:off x="822960" y="2971800"/>
            <a:ext cx="731520" cy="27432"/>
          </a:xfrm>
          <a:prstGeom prst="rect">
            <a:avLst/>
          </a:prstGeom>
          <a:solidFill>
            <a:srgbClr val="00C2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822960" y="3200400"/>
            <a:ext cx="118872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0">
                <a:solidFill>
                  <a:srgbClr val="F5F5F7"/>
                </a:solidFill>
                <a:latin typeface="Calibri"/>
              </a:defRPr>
            </a:pPr>
            <a:r>
              <a:t>Discovery call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822960" y="3566160"/>
            <a:ext cx="118872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0">
                <a:solidFill>
                  <a:srgbClr val="F5F5F7"/>
                </a:solidFill>
                <a:latin typeface="Calibri"/>
              </a:defRPr>
            </a:pPr>
            <a:r>
              <a:t>Questionnaire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22960" y="3931920"/>
            <a:ext cx="118872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0">
                <a:solidFill>
                  <a:srgbClr val="F5F5F7"/>
                </a:solidFill>
                <a:latin typeface="Calibri"/>
              </a:defRPr>
            </a:pPr>
            <a:r>
              <a:t>Client brief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2212848" y="3200400"/>
            <a:ext cx="128016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000" b="1">
                <a:solidFill>
                  <a:srgbClr val="8E8E93"/>
                </a:solidFill>
                <a:latin typeface="Calibri"/>
              </a:defRPr>
            </a:pPr>
            <a:r>
              <a:t>›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2359152" y="1828800"/>
            <a:ext cx="1554480" cy="3474720"/>
          </a:xfrm>
          <a:prstGeom prst="roundRect">
            <a:avLst/>
          </a:prstGeom>
          <a:solidFill>
            <a:srgbClr val="2424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2542032" y="2011680"/>
            <a:ext cx="9144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200" b="1">
                <a:solidFill>
                  <a:srgbClr val="00A8E8"/>
                </a:solidFill>
                <a:latin typeface="Calibri"/>
              </a:defRPr>
            </a:pPr>
            <a:r>
              <a:t>02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2542032" y="2606040"/>
            <a:ext cx="11887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1">
                <a:solidFill>
                  <a:srgbClr val="FFFFFF"/>
                </a:solidFill>
                <a:latin typeface="Calibri"/>
              </a:defRPr>
            </a:pPr>
            <a:r>
              <a:t>Workshop</a:t>
            </a:r>
          </a:p>
        </p:txBody>
      </p:sp>
      <p:sp>
        <p:nvSpPr>
          <p:cNvPr id="17" name="Rectangle 16"/>
          <p:cNvSpPr/>
          <p:nvPr/>
        </p:nvSpPr>
        <p:spPr>
          <a:xfrm>
            <a:off x="2542032" y="2971800"/>
            <a:ext cx="731520" cy="27432"/>
          </a:xfrm>
          <a:prstGeom prst="rect">
            <a:avLst/>
          </a:prstGeom>
          <a:solidFill>
            <a:srgbClr val="00A8E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2542032" y="3200400"/>
            <a:ext cx="118872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0">
                <a:solidFill>
                  <a:srgbClr val="F5F5F7"/>
                </a:solidFill>
                <a:latin typeface="Calibri"/>
              </a:defRPr>
            </a:pPr>
            <a:r>
              <a:t>Market research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2542032" y="3566160"/>
            <a:ext cx="118872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0">
                <a:solidFill>
                  <a:srgbClr val="F5F5F7"/>
                </a:solidFill>
                <a:latin typeface="Calibri"/>
              </a:defRPr>
            </a:pPr>
            <a:r>
              <a:t>SEO analysis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2542032" y="3931920"/>
            <a:ext cx="118872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0">
                <a:solidFill>
                  <a:srgbClr val="F5F5F7"/>
                </a:solidFill>
                <a:latin typeface="Calibri"/>
              </a:defRPr>
            </a:pPr>
            <a:r>
              <a:t>Visual direction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3931920" y="3200400"/>
            <a:ext cx="128016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000" b="1">
                <a:solidFill>
                  <a:srgbClr val="8E8E93"/>
                </a:solidFill>
                <a:latin typeface="Calibri"/>
              </a:defRPr>
            </a:pPr>
            <a:r>
              <a:t>›</a:t>
            </a:r>
          </a:p>
        </p:txBody>
      </p:sp>
      <p:sp>
        <p:nvSpPr>
          <p:cNvPr id="22" name="Rounded Rectangle 21"/>
          <p:cNvSpPr/>
          <p:nvPr/>
        </p:nvSpPr>
        <p:spPr>
          <a:xfrm>
            <a:off x="4078224" y="1828800"/>
            <a:ext cx="1554480" cy="3474720"/>
          </a:xfrm>
          <a:prstGeom prst="roundRect">
            <a:avLst/>
          </a:prstGeom>
          <a:solidFill>
            <a:srgbClr val="2424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4261104" y="2011680"/>
            <a:ext cx="9144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200" b="1">
                <a:solidFill>
                  <a:srgbClr val="7B68EE"/>
                </a:solidFill>
                <a:latin typeface="Calibri"/>
              </a:defRPr>
            </a:pPr>
            <a:r>
              <a:t>03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4261104" y="2606040"/>
            <a:ext cx="11887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1">
                <a:solidFill>
                  <a:srgbClr val="FFFFFF"/>
                </a:solidFill>
                <a:latin typeface="Calibri"/>
              </a:defRPr>
            </a:pPr>
            <a:r>
              <a:t>Wireframes</a:t>
            </a:r>
          </a:p>
        </p:txBody>
      </p:sp>
      <p:sp>
        <p:nvSpPr>
          <p:cNvPr id="25" name="Rectangle 24"/>
          <p:cNvSpPr/>
          <p:nvPr/>
        </p:nvSpPr>
        <p:spPr>
          <a:xfrm>
            <a:off x="4261104" y="2971800"/>
            <a:ext cx="731520" cy="27432"/>
          </a:xfrm>
          <a:prstGeom prst="rect">
            <a:avLst/>
          </a:prstGeom>
          <a:solidFill>
            <a:srgbClr val="7B68E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4261104" y="3200400"/>
            <a:ext cx="118872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0">
                <a:solidFill>
                  <a:srgbClr val="F5F5F7"/>
                </a:solidFill>
                <a:latin typeface="Calibri"/>
              </a:defRPr>
            </a:pPr>
            <a:r>
              <a:t>Homepage design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4261104" y="3566160"/>
            <a:ext cx="118872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0">
                <a:solidFill>
                  <a:srgbClr val="F5F5F7"/>
                </a:solidFill>
                <a:latin typeface="Calibri"/>
              </a:defRPr>
            </a:pPr>
            <a:r>
              <a:t>Key page layouts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4261104" y="3931920"/>
            <a:ext cx="118872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0">
                <a:solidFill>
                  <a:srgbClr val="F5F5F7"/>
                </a:solidFill>
                <a:latin typeface="Calibri"/>
              </a:defRPr>
            </a:pPr>
            <a:r>
              <a:t>Copy drafts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5650992" y="3200400"/>
            <a:ext cx="128016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000" b="1">
                <a:solidFill>
                  <a:srgbClr val="8E8E93"/>
                </a:solidFill>
                <a:latin typeface="Calibri"/>
              </a:defRPr>
            </a:pPr>
            <a:r>
              <a:t>›</a:t>
            </a:r>
          </a:p>
        </p:txBody>
      </p:sp>
      <p:sp>
        <p:nvSpPr>
          <p:cNvPr id="30" name="Rounded Rectangle 29"/>
          <p:cNvSpPr/>
          <p:nvPr/>
        </p:nvSpPr>
        <p:spPr>
          <a:xfrm>
            <a:off x="5797296" y="1828800"/>
            <a:ext cx="1554480" cy="3474720"/>
          </a:xfrm>
          <a:prstGeom prst="roundRect">
            <a:avLst/>
          </a:prstGeom>
          <a:solidFill>
            <a:srgbClr val="2424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TextBox 30"/>
          <p:cNvSpPr txBox="1"/>
          <p:nvPr/>
        </p:nvSpPr>
        <p:spPr>
          <a:xfrm>
            <a:off x="5980176" y="2011680"/>
            <a:ext cx="9144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200" b="1">
                <a:solidFill>
                  <a:srgbClr val="FF6B35"/>
                </a:solidFill>
                <a:latin typeface="Calibri"/>
              </a:defRPr>
            </a:pPr>
            <a:r>
              <a:t>04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5980176" y="2606040"/>
            <a:ext cx="11887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1">
                <a:solidFill>
                  <a:srgbClr val="FFFFFF"/>
                </a:solidFill>
                <a:latin typeface="Calibri"/>
              </a:defRPr>
            </a:pPr>
            <a:r>
              <a:t>Design</a:t>
            </a:r>
          </a:p>
        </p:txBody>
      </p:sp>
      <p:sp>
        <p:nvSpPr>
          <p:cNvPr id="33" name="Rectangle 32"/>
          <p:cNvSpPr/>
          <p:nvPr/>
        </p:nvSpPr>
        <p:spPr>
          <a:xfrm>
            <a:off x="5980176" y="2971800"/>
            <a:ext cx="731520" cy="27432"/>
          </a:xfrm>
          <a:prstGeom prst="rect">
            <a:avLst/>
          </a:prstGeom>
          <a:solidFill>
            <a:srgbClr val="FF6B3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" name="TextBox 33"/>
          <p:cNvSpPr txBox="1"/>
          <p:nvPr/>
        </p:nvSpPr>
        <p:spPr>
          <a:xfrm>
            <a:off x="5980176" y="3200400"/>
            <a:ext cx="118872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0">
                <a:solidFill>
                  <a:srgbClr val="F5F5F7"/>
                </a:solidFill>
                <a:latin typeface="Calibri"/>
              </a:defRPr>
            </a:pPr>
            <a:r>
              <a:t>Full site mockups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5980176" y="3566160"/>
            <a:ext cx="118872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0">
                <a:solidFill>
                  <a:srgbClr val="F5F5F7"/>
                </a:solidFill>
                <a:latin typeface="Calibri"/>
              </a:defRPr>
            </a:pPr>
            <a:r>
              <a:t>All page copy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5980176" y="3931920"/>
            <a:ext cx="118872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0">
                <a:solidFill>
                  <a:srgbClr val="F5F5F7"/>
                </a:solidFill>
                <a:latin typeface="Calibri"/>
              </a:defRPr>
            </a:pPr>
            <a:r>
              <a:t>Brand review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7370064" y="3200400"/>
            <a:ext cx="128016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000" b="1">
                <a:solidFill>
                  <a:srgbClr val="8E8E93"/>
                </a:solidFill>
                <a:latin typeface="Calibri"/>
              </a:defRPr>
            </a:pPr>
            <a:r>
              <a:t>›</a:t>
            </a:r>
          </a:p>
        </p:txBody>
      </p:sp>
      <p:sp>
        <p:nvSpPr>
          <p:cNvPr id="38" name="Rounded Rectangle 37"/>
          <p:cNvSpPr/>
          <p:nvPr/>
        </p:nvSpPr>
        <p:spPr>
          <a:xfrm>
            <a:off x="7516368" y="1828800"/>
            <a:ext cx="1554480" cy="3474720"/>
          </a:xfrm>
          <a:prstGeom prst="roundRect">
            <a:avLst/>
          </a:prstGeom>
          <a:solidFill>
            <a:srgbClr val="2424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" name="TextBox 38"/>
          <p:cNvSpPr txBox="1"/>
          <p:nvPr/>
        </p:nvSpPr>
        <p:spPr>
          <a:xfrm>
            <a:off x="7699248" y="2011680"/>
            <a:ext cx="9144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200" b="1">
                <a:solidFill>
                  <a:srgbClr val="FFD600"/>
                </a:solidFill>
                <a:latin typeface="Calibri"/>
              </a:defRPr>
            </a:pPr>
            <a:r>
              <a:t>05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7699248" y="2606040"/>
            <a:ext cx="11887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1">
                <a:solidFill>
                  <a:srgbClr val="FFFFFF"/>
                </a:solidFill>
                <a:latin typeface="Calibri"/>
              </a:defRPr>
            </a:pPr>
            <a:r>
              <a:t>Development</a:t>
            </a:r>
          </a:p>
        </p:txBody>
      </p:sp>
      <p:sp>
        <p:nvSpPr>
          <p:cNvPr id="41" name="Rectangle 40"/>
          <p:cNvSpPr/>
          <p:nvPr/>
        </p:nvSpPr>
        <p:spPr>
          <a:xfrm>
            <a:off x="7699248" y="2971800"/>
            <a:ext cx="731520" cy="27432"/>
          </a:xfrm>
          <a:prstGeom prst="rect">
            <a:avLst/>
          </a:prstGeom>
          <a:solidFill>
            <a:srgbClr val="FFD6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2" name="TextBox 41"/>
          <p:cNvSpPr txBox="1"/>
          <p:nvPr/>
        </p:nvSpPr>
        <p:spPr>
          <a:xfrm>
            <a:off x="7699248" y="3200400"/>
            <a:ext cx="118872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0">
                <a:solidFill>
                  <a:srgbClr val="F5F5F7"/>
                </a:solidFill>
                <a:latin typeface="Calibri"/>
              </a:defRPr>
            </a:pPr>
            <a:r>
              <a:t>Build &amp; code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7699248" y="3566160"/>
            <a:ext cx="118872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0">
                <a:solidFill>
                  <a:srgbClr val="F5F5F7"/>
                </a:solidFill>
                <a:latin typeface="Calibri"/>
              </a:defRPr>
            </a:pPr>
            <a:r>
              <a:t>Integrations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7699248" y="3931920"/>
            <a:ext cx="118872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0">
                <a:solidFill>
                  <a:srgbClr val="F5F5F7"/>
                </a:solidFill>
                <a:latin typeface="Calibri"/>
              </a:defRPr>
            </a:pPr>
            <a:r>
              <a:t>QA testing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9089136" y="3200400"/>
            <a:ext cx="128016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000" b="1">
                <a:solidFill>
                  <a:srgbClr val="8E8E93"/>
                </a:solidFill>
                <a:latin typeface="Calibri"/>
              </a:defRPr>
            </a:pPr>
            <a:r>
              <a:t>›</a:t>
            </a:r>
          </a:p>
        </p:txBody>
      </p:sp>
      <p:sp>
        <p:nvSpPr>
          <p:cNvPr id="46" name="Rounded Rectangle 45"/>
          <p:cNvSpPr/>
          <p:nvPr/>
        </p:nvSpPr>
        <p:spPr>
          <a:xfrm>
            <a:off x="9235440" y="1828800"/>
            <a:ext cx="1554480" cy="3474720"/>
          </a:xfrm>
          <a:prstGeom prst="roundRect">
            <a:avLst/>
          </a:prstGeom>
          <a:solidFill>
            <a:srgbClr val="2424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7" name="TextBox 46"/>
          <p:cNvSpPr txBox="1"/>
          <p:nvPr/>
        </p:nvSpPr>
        <p:spPr>
          <a:xfrm>
            <a:off x="9418320" y="2011680"/>
            <a:ext cx="9144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200" b="1">
                <a:solidFill>
                  <a:srgbClr val="00E676"/>
                </a:solidFill>
                <a:latin typeface="Calibri"/>
              </a:defRPr>
            </a:pPr>
            <a:r>
              <a:t>06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9418320" y="2606040"/>
            <a:ext cx="11887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1">
                <a:solidFill>
                  <a:srgbClr val="FFFFFF"/>
                </a:solidFill>
                <a:latin typeface="Calibri"/>
              </a:defRPr>
            </a:pPr>
            <a:r>
              <a:t>Launch</a:t>
            </a:r>
          </a:p>
        </p:txBody>
      </p:sp>
      <p:sp>
        <p:nvSpPr>
          <p:cNvPr id="49" name="Rectangle 48"/>
          <p:cNvSpPr/>
          <p:nvPr/>
        </p:nvSpPr>
        <p:spPr>
          <a:xfrm>
            <a:off x="9418320" y="2971800"/>
            <a:ext cx="731520" cy="27432"/>
          </a:xfrm>
          <a:prstGeom prst="rect">
            <a:avLst/>
          </a:prstGeom>
          <a:solidFill>
            <a:srgbClr val="00E67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0" name="TextBox 49"/>
          <p:cNvSpPr txBox="1"/>
          <p:nvPr/>
        </p:nvSpPr>
        <p:spPr>
          <a:xfrm>
            <a:off x="9418320" y="3200400"/>
            <a:ext cx="118872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0">
                <a:solidFill>
                  <a:srgbClr val="F5F5F7"/>
                </a:solidFill>
                <a:latin typeface="Calibri"/>
              </a:defRPr>
            </a:pPr>
            <a:r>
              <a:t>Go-live checklist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9418320" y="3566160"/>
            <a:ext cx="118872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0">
                <a:solidFill>
                  <a:srgbClr val="F5F5F7"/>
                </a:solidFill>
                <a:latin typeface="Calibri"/>
              </a:defRPr>
            </a:pPr>
            <a:r>
              <a:t>SEO migration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9418320" y="3931920"/>
            <a:ext cx="118872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0">
                <a:solidFill>
                  <a:srgbClr val="F5F5F7"/>
                </a:solidFill>
                <a:latin typeface="Calibri"/>
              </a:defRPr>
            </a:pPr>
            <a:r>
              <a:t>Handover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914400" y="5669280"/>
            <a:ext cx="9144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200" b="0">
                <a:solidFill>
                  <a:srgbClr val="8E8E93"/>
                </a:solidFill>
                <a:latin typeface="Calibri"/>
              </a:defRPr>
            </a:pPr>
            <a:r>
              <a:t>Client sign-off required at the end of each phase before progressing to the next.</a:t>
            </a:r>
          </a:p>
        </p:txBody>
      </p:sp>
      <p:sp>
        <p:nvSpPr>
          <p:cNvPr id="54" name="Rectangle 53"/>
          <p:cNvSpPr/>
          <p:nvPr/>
        </p:nvSpPr>
        <p:spPr>
          <a:xfrm>
            <a:off x="0" y="6803136"/>
            <a:ext cx="12191695" cy="54864"/>
          </a:xfrm>
          <a:prstGeom prst="rect">
            <a:avLst/>
          </a:prstGeom>
          <a:solidFill>
            <a:srgbClr val="00C2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A1A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00C2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914400" y="548640"/>
            <a:ext cx="73152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600" b="1">
                <a:solidFill>
                  <a:srgbClr val="FFFFFF"/>
                </a:solidFill>
                <a:latin typeface="Calibri"/>
              </a:defRPr>
            </a:pPr>
            <a:r>
              <a:t>Phase 1–2: Scoping &amp; Planning</a:t>
            </a:r>
          </a:p>
        </p:txBody>
      </p:sp>
      <p:sp>
        <p:nvSpPr>
          <p:cNvPr id="5" name="Rectangle 4"/>
          <p:cNvSpPr/>
          <p:nvPr/>
        </p:nvSpPr>
        <p:spPr>
          <a:xfrm>
            <a:off x="914400" y="1188720"/>
            <a:ext cx="1828800" cy="36576"/>
          </a:xfrm>
          <a:prstGeom prst="rect">
            <a:avLst/>
          </a:prstGeom>
          <a:solidFill>
            <a:srgbClr val="00C2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1097280" y="1645920"/>
            <a:ext cx="36576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0">
                <a:solidFill>
                  <a:srgbClr val="00C2A8"/>
                </a:solidFill>
                <a:latin typeface="Calibri"/>
              </a:defRPr>
            </a:pPr>
            <a:r>
              <a:t>→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554480" y="1645920"/>
            <a:ext cx="41148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500" b="0">
                <a:solidFill>
                  <a:srgbClr val="F5F5F7"/>
                </a:solidFill>
                <a:latin typeface="Calibri"/>
              </a:defRPr>
            </a:pPr>
            <a:r>
              <a:t>Workshop with client and team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097280" y="2194560"/>
            <a:ext cx="36576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0">
                <a:solidFill>
                  <a:srgbClr val="00C2A8"/>
                </a:solidFill>
                <a:latin typeface="Calibri"/>
              </a:defRPr>
            </a:pPr>
            <a:r>
              <a:t>→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554480" y="2194560"/>
            <a:ext cx="41148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500" b="0">
                <a:solidFill>
                  <a:srgbClr val="F5F5F7"/>
                </a:solidFill>
                <a:latin typeface="Calibri"/>
              </a:defRPr>
            </a:pPr>
            <a:r>
              <a:t>Market and competitor research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97280" y="2743200"/>
            <a:ext cx="36576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0">
                <a:solidFill>
                  <a:srgbClr val="00C2A8"/>
                </a:solidFill>
                <a:latin typeface="Calibri"/>
              </a:defRPr>
            </a:pPr>
            <a:r>
              <a:t>→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554480" y="2743200"/>
            <a:ext cx="41148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500" b="0">
                <a:solidFill>
                  <a:srgbClr val="F5F5F7"/>
                </a:solidFill>
                <a:latin typeface="Calibri"/>
              </a:defRPr>
            </a:pPr>
            <a:r>
              <a:t>SEO keyword analysis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97280" y="3291839"/>
            <a:ext cx="36576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0">
                <a:solidFill>
                  <a:srgbClr val="00C2A8"/>
                </a:solidFill>
                <a:latin typeface="Calibri"/>
              </a:defRPr>
            </a:pPr>
            <a:r>
              <a:t>→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554480" y="3291839"/>
            <a:ext cx="41148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500" b="0">
                <a:solidFill>
                  <a:srgbClr val="F5F5F7"/>
                </a:solidFill>
                <a:latin typeface="Calibri"/>
              </a:defRPr>
            </a:pPr>
            <a:r>
              <a:t>Audience profiling and personas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97280" y="3840480"/>
            <a:ext cx="36576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0">
                <a:solidFill>
                  <a:srgbClr val="00C2A8"/>
                </a:solidFill>
                <a:latin typeface="Calibri"/>
              </a:defRPr>
            </a:pPr>
            <a:r>
              <a:t>→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554480" y="3840480"/>
            <a:ext cx="41148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500" b="0">
                <a:solidFill>
                  <a:srgbClr val="F5F5F7"/>
                </a:solidFill>
                <a:latin typeface="Calibri"/>
              </a:defRPr>
            </a:pPr>
            <a:r>
              <a:t>Visual direction and mood setting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097280" y="4389120"/>
            <a:ext cx="36576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0">
                <a:solidFill>
                  <a:srgbClr val="00C2A8"/>
                </a:solidFill>
                <a:latin typeface="Calibri"/>
              </a:defRPr>
            </a:pPr>
            <a:r>
              <a:t>→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554480" y="4389120"/>
            <a:ext cx="41148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500" b="0">
                <a:solidFill>
                  <a:srgbClr val="F5F5F7"/>
                </a:solidFill>
                <a:latin typeface="Calibri"/>
              </a:defRPr>
            </a:pPr>
            <a:r>
              <a:t>Content audit and gap analysis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6858000" y="1645920"/>
            <a:ext cx="4114800" cy="3200400"/>
          </a:xfrm>
          <a:prstGeom prst="roundRect">
            <a:avLst/>
          </a:prstGeom>
          <a:solidFill>
            <a:srgbClr val="2424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7132320" y="1874520"/>
            <a:ext cx="356616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1">
                <a:solidFill>
                  <a:srgbClr val="00C2A8"/>
                </a:solidFill>
                <a:latin typeface="Calibri"/>
              </a:defRPr>
            </a:pPr>
            <a:r>
              <a:t>Workshop Deliverables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7132320" y="2331720"/>
            <a:ext cx="356616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0">
                <a:solidFill>
                  <a:srgbClr val="F5F5F7"/>
                </a:solidFill>
                <a:latin typeface="Calibri"/>
              </a:defRPr>
            </a:pPr>
            <a:r>
              <a:t>✓  Completed discovery questionnaire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7132320" y="2624328"/>
            <a:ext cx="356616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0">
                <a:solidFill>
                  <a:srgbClr val="F5F5F7"/>
                </a:solidFill>
                <a:latin typeface="Calibri"/>
              </a:defRPr>
            </a:pPr>
            <a:r>
              <a:t>✓  Sitemap and page hierarchy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7132320" y="2916936"/>
            <a:ext cx="356616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0">
                <a:solidFill>
                  <a:srgbClr val="F5F5F7"/>
                </a:solidFill>
                <a:latin typeface="Calibri"/>
              </a:defRPr>
            </a:pPr>
            <a:r>
              <a:t>✓  Wireframes for key pages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7132320" y="3209544"/>
            <a:ext cx="356616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0">
                <a:solidFill>
                  <a:srgbClr val="F5F5F7"/>
                </a:solidFill>
                <a:latin typeface="Calibri"/>
              </a:defRPr>
            </a:pPr>
            <a:r>
              <a:t>✓  Design brief with visual direction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7132320" y="3502152"/>
            <a:ext cx="356616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0">
                <a:solidFill>
                  <a:srgbClr val="F5F5F7"/>
                </a:solidFill>
                <a:latin typeface="Calibri"/>
              </a:defRPr>
            </a:pPr>
            <a:r>
              <a:t>✓  SEO keyword map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7132320" y="3794760"/>
            <a:ext cx="356616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0">
                <a:solidFill>
                  <a:srgbClr val="F5F5F7"/>
                </a:solidFill>
                <a:latin typeface="Calibri"/>
              </a:defRPr>
            </a:pPr>
            <a:r>
              <a:t>✓  Content requirements per page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7132320" y="4087368"/>
            <a:ext cx="356616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0">
                <a:solidFill>
                  <a:srgbClr val="F5F5F7"/>
                </a:solidFill>
                <a:latin typeface="Calibri"/>
              </a:defRPr>
            </a:pPr>
          </a:p>
        </p:txBody>
      </p:sp>
      <p:sp>
        <p:nvSpPr>
          <p:cNvPr id="27" name="TextBox 26"/>
          <p:cNvSpPr txBox="1"/>
          <p:nvPr/>
        </p:nvSpPr>
        <p:spPr>
          <a:xfrm>
            <a:off x="7132320" y="4379976"/>
            <a:ext cx="356616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0">
                <a:solidFill>
                  <a:srgbClr val="F5F5F7"/>
                </a:solidFill>
                <a:latin typeface="Calibri"/>
              </a:defRPr>
            </a:pPr>
            <a:r>
              <a:t>→  Client approval before design begins</a:t>
            </a:r>
          </a:p>
        </p:txBody>
      </p:sp>
      <p:sp>
        <p:nvSpPr>
          <p:cNvPr id="28" name="Rectangle 27"/>
          <p:cNvSpPr/>
          <p:nvPr/>
        </p:nvSpPr>
        <p:spPr>
          <a:xfrm>
            <a:off x="0" y="6803136"/>
            <a:ext cx="12191695" cy="54864"/>
          </a:xfrm>
          <a:prstGeom prst="rect">
            <a:avLst/>
          </a:prstGeom>
          <a:solidFill>
            <a:srgbClr val="00C2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A1A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00C2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914400" y="548640"/>
            <a:ext cx="73152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600" b="1">
                <a:solidFill>
                  <a:srgbClr val="FFFFFF"/>
                </a:solidFill>
                <a:latin typeface="Calibri"/>
              </a:defRPr>
            </a:pPr>
            <a:r>
              <a:t>Phase 3–4: Design &amp; Content</a:t>
            </a:r>
          </a:p>
        </p:txBody>
      </p:sp>
      <p:sp>
        <p:nvSpPr>
          <p:cNvPr id="5" name="Rectangle 4"/>
          <p:cNvSpPr/>
          <p:nvPr/>
        </p:nvSpPr>
        <p:spPr>
          <a:xfrm>
            <a:off x="914400" y="1188720"/>
            <a:ext cx="1828800" cy="36576"/>
          </a:xfrm>
          <a:prstGeom prst="rect">
            <a:avLst/>
          </a:prstGeom>
          <a:solidFill>
            <a:srgbClr val="00C2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ounded Rectangle 5"/>
          <p:cNvSpPr/>
          <p:nvPr/>
        </p:nvSpPr>
        <p:spPr>
          <a:xfrm>
            <a:off x="731520" y="1828800"/>
            <a:ext cx="2377440" cy="2011680"/>
          </a:xfrm>
          <a:prstGeom prst="roundRect">
            <a:avLst/>
          </a:prstGeom>
          <a:solidFill>
            <a:srgbClr val="2424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731520" y="1828800"/>
            <a:ext cx="2377440" cy="45720"/>
          </a:xfrm>
          <a:prstGeom prst="rect">
            <a:avLst/>
          </a:prstGeom>
          <a:solidFill>
            <a:srgbClr val="00C2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960120" y="2103120"/>
            <a:ext cx="192024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1">
                <a:solidFill>
                  <a:srgbClr val="FFFFFF"/>
                </a:solidFill>
                <a:latin typeface="Calibri"/>
              </a:defRPr>
            </a:pPr>
            <a:r>
              <a:t>Wireframes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960120" y="2606040"/>
            <a:ext cx="192024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0">
                <a:solidFill>
                  <a:srgbClr val="8E8E93"/>
                </a:solidFill>
                <a:latin typeface="Calibri"/>
              </a:defRPr>
            </a:pPr>
            <a:r>
              <a:t>Low-fidelity layouts for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960120" y="2926080"/>
            <a:ext cx="192024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0">
                <a:solidFill>
                  <a:srgbClr val="8E8E93"/>
                </a:solidFill>
                <a:latin typeface="Calibri"/>
              </a:defRPr>
            </a:pPr>
            <a:r>
              <a:t>homepage and key pages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3291840" y="1828800"/>
            <a:ext cx="2377440" cy="2011680"/>
          </a:xfrm>
          <a:prstGeom prst="roundRect">
            <a:avLst/>
          </a:prstGeom>
          <a:solidFill>
            <a:srgbClr val="2424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ectangle 11"/>
          <p:cNvSpPr/>
          <p:nvPr/>
        </p:nvSpPr>
        <p:spPr>
          <a:xfrm>
            <a:off x="3291840" y="1828800"/>
            <a:ext cx="2377440" cy="45720"/>
          </a:xfrm>
          <a:prstGeom prst="rect">
            <a:avLst/>
          </a:prstGeom>
          <a:solidFill>
            <a:srgbClr val="7B68E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3520440" y="2103120"/>
            <a:ext cx="192024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1">
                <a:solidFill>
                  <a:srgbClr val="FFFFFF"/>
                </a:solidFill>
                <a:latin typeface="Calibri"/>
              </a:defRPr>
            </a:pPr>
            <a:r>
              <a:t>Homepage Design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520440" y="2606040"/>
            <a:ext cx="192024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0">
                <a:solidFill>
                  <a:srgbClr val="8E8E93"/>
                </a:solidFill>
                <a:latin typeface="Calibri"/>
              </a:defRPr>
            </a:pPr>
            <a:r>
              <a:t>High-fidelity mockup with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3520440" y="2926080"/>
            <a:ext cx="192024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0">
                <a:solidFill>
                  <a:srgbClr val="8E8E93"/>
                </a:solidFill>
                <a:latin typeface="Calibri"/>
              </a:defRPr>
            </a:pPr>
            <a:r>
              <a:t>real copy and imagery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5852160" y="1828800"/>
            <a:ext cx="2377440" cy="2011680"/>
          </a:xfrm>
          <a:prstGeom prst="roundRect">
            <a:avLst/>
          </a:prstGeom>
          <a:solidFill>
            <a:srgbClr val="2424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Rectangle 16"/>
          <p:cNvSpPr/>
          <p:nvPr/>
        </p:nvSpPr>
        <p:spPr>
          <a:xfrm>
            <a:off x="5852160" y="1828800"/>
            <a:ext cx="2377440" cy="45720"/>
          </a:xfrm>
          <a:prstGeom prst="rect">
            <a:avLst/>
          </a:prstGeom>
          <a:solidFill>
            <a:srgbClr val="FF6B3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6080760" y="2103120"/>
            <a:ext cx="192024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1">
                <a:solidFill>
                  <a:srgbClr val="FFFFFF"/>
                </a:solidFill>
                <a:latin typeface="Calibri"/>
              </a:defRPr>
            </a:pPr>
            <a:r>
              <a:t>Client Feedback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080760" y="2606040"/>
            <a:ext cx="192024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0">
                <a:solidFill>
                  <a:srgbClr val="8E8E93"/>
                </a:solidFill>
                <a:latin typeface="Calibri"/>
              </a:defRPr>
            </a:pPr>
            <a:r>
              <a:t>Review, refine, and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6080760" y="2926080"/>
            <a:ext cx="192024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0">
                <a:solidFill>
                  <a:srgbClr val="8E8E93"/>
                </a:solidFill>
                <a:latin typeface="Calibri"/>
              </a:defRPr>
            </a:pPr>
            <a:r>
              <a:t>approve the direction</a:t>
            </a:r>
          </a:p>
        </p:txBody>
      </p:sp>
      <p:sp>
        <p:nvSpPr>
          <p:cNvPr id="21" name="Rounded Rectangle 20"/>
          <p:cNvSpPr/>
          <p:nvPr/>
        </p:nvSpPr>
        <p:spPr>
          <a:xfrm>
            <a:off x="8412480" y="1828800"/>
            <a:ext cx="2377440" cy="2011680"/>
          </a:xfrm>
          <a:prstGeom prst="roundRect">
            <a:avLst/>
          </a:prstGeom>
          <a:solidFill>
            <a:srgbClr val="2424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Rectangle 21"/>
          <p:cNvSpPr/>
          <p:nvPr/>
        </p:nvSpPr>
        <p:spPr>
          <a:xfrm>
            <a:off x="8412480" y="1828800"/>
            <a:ext cx="2377440" cy="45720"/>
          </a:xfrm>
          <a:prstGeom prst="rect">
            <a:avLst/>
          </a:prstGeom>
          <a:solidFill>
            <a:srgbClr val="00E67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8641080" y="2103120"/>
            <a:ext cx="192024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1">
                <a:solidFill>
                  <a:srgbClr val="FFFFFF"/>
                </a:solidFill>
                <a:latin typeface="Calibri"/>
              </a:defRPr>
            </a:pPr>
            <a:r>
              <a:t>Full Design Rollout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8641080" y="2606040"/>
            <a:ext cx="192024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0">
                <a:solidFill>
                  <a:srgbClr val="8E8E93"/>
                </a:solidFill>
                <a:latin typeface="Calibri"/>
              </a:defRPr>
            </a:pPr>
            <a:r>
              <a:t>All pages designed with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641080" y="2926080"/>
            <a:ext cx="192024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0">
                <a:solidFill>
                  <a:srgbClr val="8E8E93"/>
                </a:solidFill>
                <a:latin typeface="Calibri"/>
              </a:defRPr>
            </a:pPr>
            <a:r>
              <a:t>final copy and assets</a:t>
            </a:r>
          </a:p>
        </p:txBody>
      </p:sp>
      <p:sp>
        <p:nvSpPr>
          <p:cNvPr id="26" name="Rounded Rectangle 25"/>
          <p:cNvSpPr/>
          <p:nvPr/>
        </p:nvSpPr>
        <p:spPr>
          <a:xfrm>
            <a:off x="914400" y="4297680"/>
            <a:ext cx="9601200" cy="1645920"/>
          </a:xfrm>
          <a:prstGeom prst="roundRect">
            <a:avLst/>
          </a:prstGeom>
          <a:solidFill>
            <a:srgbClr val="2424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1188720" y="4526280"/>
            <a:ext cx="905256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1">
                <a:solidFill>
                  <a:srgbClr val="FF6B35"/>
                </a:solidFill>
                <a:latin typeface="Calibri"/>
              </a:defRPr>
            </a:pPr>
            <a:r>
              <a:t>Content Harvesting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1188720" y="4983480"/>
            <a:ext cx="905256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0">
                <a:solidFill>
                  <a:srgbClr val="F5F5F7"/>
                </a:solidFill>
                <a:latin typeface="Calibri"/>
              </a:defRPr>
            </a:pPr>
            <a:r>
              <a:t>At this stage we issue a content harvesting document — a structured list of everything we need from you: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1188720" y="5276088"/>
            <a:ext cx="905256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0">
                <a:solidFill>
                  <a:srgbClr val="F5F5F7"/>
                </a:solidFill>
                <a:latin typeface="Calibri"/>
              </a:defRPr>
            </a:pPr>
            <a:r>
              <a:t>copy, photography, testimonials, case studies, team bios, credentials, and any brand assets.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1188720" y="5568696"/>
            <a:ext cx="905256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0">
                <a:solidFill>
                  <a:srgbClr val="F5F5F7"/>
                </a:solidFill>
                <a:latin typeface="Calibri"/>
              </a:defRPr>
            </a:pPr>
            <a:r>
              <a:t>We write what you need written. You provide what only you can provide.</a:t>
            </a:r>
          </a:p>
        </p:txBody>
      </p:sp>
      <p:sp>
        <p:nvSpPr>
          <p:cNvPr id="31" name="Rectangle 30"/>
          <p:cNvSpPr/>
          <p:nvPr/>
        </p:nvSpPr>
        <p:spPr>
          <a:xfrm>
            <a:off x="0" y="6803136"/>
            <a:ext cx="12191695" cy="54864"/>
          </a:xfrm>
          <a:prstGeom prst="rect">
            <a:avLst/>
          </a:prstGeom>
          <a:solidFill>
            <a:srgbClr val="00C2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A1A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00C2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914400" y="548640"/>
            <a:ext cx="73152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600" b="1">
                <a:solidFill>
                  <a:srgbClr val="FFFFFF"/>
                </a:solidFill>
                <a:latin typeface="Calibri"/>
              </a:defRPr>
            </a:pPr>
            <a:r>
              <a:t>Phase 5–6: Development &amp; Launch</a:t>
            </a:r>
          </a:p>
        </p:txBody>
      </p:sp>
      <p:sp>
        <p:nvSpPr>
          <p:cNvPr id="5" name="Rectangle 4"/>
          <p:cNvSpPr/>
          <p:nvPr/>
        </p:nvSpPr>
        <p:spPr>
          <a:xfrm>
            <a:off x="914400" y="1188720"/>
            <a:ext cx="1828800" cy="36576"/>
          </a:xfrm>
          <a:prstGeom prst="rect">
            <a:avLst/>
          </a:prstGeom>
          <a:solidFill>
            <a:srgbClr val="00C2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Oval 5"/>
          <p:cNvSpPr/>
          <p:nvPr/>
        </p:nvSpPr>
        <p:spPr>
          <a:xfrm>
            <a:off x="1097280" y="1737360"/>
            <a:ext cx="320040" cy="320040"/>
          </a:xfrm>
          <a:prstGeom prst="ellipse">
            <a:avLst/>
          </a:prstGeom>
          <a:solidFill>
            <a:srgbClr val="00C2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1097280" y="1755648"/>
            <a:ext cx="32004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200" b="1">
                <a:solidFill>
                  <a:srgbClr val="1A1A2E"/>
                </a:solidFill>
                <a:latin typeface="Calibri"/>
              </a:defRPr>
            </a:pPr>
            <a:r>
              <a:t>1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645920" y="1764792"/>
            <a:ext cx="45720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0">
                <a:solidFill>
                  <a:srgbClr val="F5F5F7"/>
                </a:solidFill>
                <a:latin typeface="Calibri"/>
              </a:defRPr>
            </a:pPr>
            <a:r>
              <a:t>Homepage &amp; global elements (header, footer, nav)</a:t>
            </a:r>
          </a:p>
        </p:txBody>
      </p:sp>
      <p:sp>
        <p:nvSpPr>
          <p:cNvPr id="9" name="Oval 8"/>
          <p:cNvSpPr/>
          <p:nvPr/>
        </p:nvSpPr>
        <p:spPr>
          <a:xfrm>
            <a:off x="1097280" y="2286000"/>
            <a:ext cx="320040" cy="320040"/>
          </a:xfrm>
          <a:prstGeom prst="ellipse">
            <a:avLst/>
          </a:prstGeom>
          <a:solidFill>
            <a:srgbClr val="00C2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1097280" y="2304288"/>
            <a:ext cx="32004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200" b="1">
                <a:solidFill>
                  <a:srgbClr val="1A1A2E"/>
                </a:solidFill>
                <a:latin typeface="Calibri"/>
              </a:defRPr>
            </a:pPr>
            <a:r>
              <a:t>2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645920" y="2313432"/>
            <a:ext cx="45720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0">
                <a:solidFill>
                  <a:srgbClr val="F5F5F7"/>
                </a:solidFill>
                <a:latin typeface="Calibri"/>
              </a:defRPr>
            </a:pPr>
            <a:r>
              <a:t>Interior pages built in priority order</a:t>
            </a:r>
          </a:p>
        </p:txBody>
      </p:sp>
      <p:sp>
        <p:nvSpPr>
          <p:cNvPr id="12" name="Oval 11"/>
          <p:cNvSpPr/>
          <p:nvPr/>
        </p:nvSpPr>
        <p:spPr>
          <a:xfrm>
            <a:off x="1097280" y="2834640"/>
            <a:ext cx="320040" cy="320040"/>
          </a:xfrm>
          <a:prstGeom prst="ellipse">
            <a:avLst/>
          </a:prstGeom>
          <a:solidFill>
            <a:srgbClr val="00C2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1097280" y="2852928"/>
            <a:ext cx="32004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200" b="1">
                <a:solidFill>
                  <a:srgbClr val="1A1A2E"/>
                </a:solidFill>
                <a:latin typeface="Calibri"/>
              </a:defRPr>
            </a:pPr>
            <a:r>
              <a:t>3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645920" y="2862072"/>
            <a:ext cx="45720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0">
                <a:solidFill>
                  <a:srgbClr val="F5F5F7"/>
                </a:solidFill>
                <a:latin typeface="Calibri"/>
              </a:defRPr>
            </a:pPr>
            <a:r>
              <a:t>Functional features (forms, booking, ecommerce)</a:t>
            </a:r>
          </a:p>
        </p:txBody>
      </p:sp>
      <p:sp>
        <p:nvSpPr>
          <p:cNvPr id="15" name="Oval 14"/>
          <p:cNvSpPr/>
          <p:nvPr/>
        </p:nvSpPr>
        <p:spPr>
          <a:xfrm>
            <a:off x="1097280" y="3383279"/>
            <a:ext cx="320040" cy="320040"/>
          </a:xfrm>
          <a:prstGeom prst="ellipse">
            <a:avLst/>
          </a:prstGeom>
          <a:solidFill>
            <a:srgbClr val="00C2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1097280" y="3401567"/>
            <a:ext cx="32004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200" b="1">
                <a:solidFill>
                  <a:srgbClr val="1A1A2E"/>
                </a:solidFill>
                <a:latin typeface="Calibri"/>
              </a:defRPr>
            </a:pPr>
            <a:r>
              <a:t>4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645920" y="3410711"/>
            <a:ext cx="45720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0">
                <a:solidFill>
                  <a:srgbClr val="F5F5F7"/>
                </a:solidFill>
                <a:latin typeface="Calibri"/>
              </a:defRPr>
            </a:pPr>
            <a:r>
              <a:t>Content population and image optimisation</a:t>
            </a:r>
          </a:p>
        </p:txBody>
      </p:sp>
      <p:sp>
        <p:nvSpPr>
          <p:cNvPr id="18" name="Oval 17"/>
          <p:cNvSpPr/>
          <p:nvPr/>
        </p:nvSpPr>
        <p:spPr>
          <a:xfrm>
            <a:off x="1097280" y="3931920"/>
            <a:ext cx="320040" cy="320040"/>
          </a:xfrm>
          <a:prstGeom prst="ellipse">
            <a:avLst/>
          </a:prstGeom>
          <a:solidFill>
            <a:srgbClr val="00C2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1097280" y="3950208"/>
            <a:ext cx="32004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200" b="1">
                <a:solidFill>
                  <a:srgbClr val="1A1A2E"/>
                </a:solidFill>
                <a:latin typeface="Calibri"/>
              </a:defRPr>
            </a:pPr>
            <a:r>
              <a:t>5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645920" y="3959352"/>
            <a:ext cx="45720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0">
                <a:solidFill>
                  <a:srgbClr val="F5F5F7"/>
                </a:solidFill>
                <a:latin typeface="Calibri"/>
              </a:defRPr>
            </a:pPr>
            <a:r>
              <a:t>Cross-device and cross-browser QA testing</a:t>
            </a:r>
          </a:p>
        </p:txBody>
      </p:sp>
      <p:sp>
        <p:nvSpPr>
          <p:cNvPr id="21" name="Rounded Rectangle 20"/>
          <p:cNvSpPr/>
          <p:nvPr/>
        </p:nvSpPr>
        <p:spPr>
          <a:xfrm>
            <a:off x="6858000" y="1645920"/>
            <a:ext cx="4114800" cy="4114800"/>
          </a:xfrm>
          <a:prstGeom prst="roundRect">
            <a:avLst/>
          </a:prstGeom>
          <a:solidFill>
            <a:srgbClr val="2424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7132320" y="1874520"/>
            <a:ext cx="356616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1">
                <a:solidFill>
                  <a:srgbClr val="00C2A8"/>
                </a:solidFill>
                <a:latin typeface="Calibri"/>
              </a:defRPr>
            </a:pPr>
            <a:r>
              <a:t>Go-Live Checklist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7132320" y="2331720"/>
            <a:ext cx="356616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0">
                <a:solidFill>
                  <a:srgbClr val="F5F5F7"/>
                </a:solidFill>
                <a:latin typeface="Calibri"/>
              </a:defRPr>
            </a:pPr>
            <a:r>
              <a:t>✓  All forms tested and notifications working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7132320" y="2624328"/>
            <a:ext cx="356616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0">
                <a:solidFill>
                  <a:srgbClr val="F5F5F7"/>
                </a:solidFill>
                <a:latin typeface="Calibri"/>
              </a:defRPr>
            </a:pPr>
            <a:r>
              <a:t>✓  SSL active, no mixed content warnings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7132320" y="2916936"/>
            <a:ext cx="356616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0">
                <a:solidFill>
                  <a:srgbClr val="F5F5F7"/>
                </a:solidFill>
                <a:latin typeface="Calibri"/>
              </a:defRPr>
            </a:pPr>
            <a:r>
              <a:t>✓  Mobile and tablet layouts verified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7132320" y="3209544"/>
            <a:ext cx="356616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0">
                <a:solidFill>
                  <a:srgbClr val="F5F5F7"/>
                </a:solidFill>
                <a:latin typeface="Calibri"/>
              </a:defRPr>
            </a:pPr>
            <a:r>
              <a:t>✓  Page speed under 3s on mobile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7132320" y="3502152"/>
            <a:ext cx="356616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0">
                <a:solidFill>
                  <a:srgbClr val="F5F5F7"/>
                </a:solidFill>
                <a:latin typeface="Calibri"/>
              </a:defRPr>
            </a:pPr>
            <a:r>
              <a:t>✓  All images optimised and loading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7132320" y="3794760"/>
            <a:ext cx="356616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0">
                <a:solidFill>
                  <a:srgbClr val="F5F5F7"/>
                </a:solidFill>
                <a:latin typeface="Calibri"/>
              </a:defRPr>
            </a:pPr>
            <a:r>
              <a:t>✓  Analytics and tracking firing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7132320" y="4087368"/>
            <a:ext cx="356616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0">
                <a:solidFill>
                  <a:srgbClr val="F5F5F7"/>
                </a:solidFill>
                <a:latin typeface="Calibri"/>
              </a:defRPr>
            </a:pPr>
            <a:r>
              <a:t>✓  SEO: sitemap, meta tags, redirects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7132320" y="4379976"/>
            <a:ext cx="356616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0">
                <a:solidFill>
                  <a:srgbClr val="F5F5F7"/>
                </a:solidFill>
                <a:latin typeface="Calibri"/>
              </a:defRPr>
            </a:pPr>
            <a:r>
              <a:t>✓  Cookie consent and GDPR compliance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7132320" y="4672584"/>
            <a:ext cx="356616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0">
                <a:solidFill>
                  <a:srgbClr val="F5F5F7"/>
                </a:solidFill>
                <a:latin typeface="Calibri"/>
              </a:defRPr>
            </a:pPr>
            <a:r>
              <a:t>✓  CMS login and training provided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7132320" y="4965192"/>
            <a:ext cx="356616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0">
                <a:solidFill>
                  <a:srgbClr val="F5F5F7"/>
                </a:solidFill>
                <a:latin typeface="Calibri"/>
              </a:defRPr>
            </a:pPr>
            <a:r>
              <a:t>✓  Bug fixes resolved, scope creep logged</a:t>
            </a:r>
          </a:p>
        </p:txBody>
      </p:sp>
      <p:sp>
        <p:nvSpPr>
          <p:cNvPr id="33" name="Rectangle 32"/>
          <p:cNvSpPr/>
          <p:nvPr/>
        </p:nvSpPr>
        <p:spPr>
          <a:xfrm>
            <a:off x="0" y="6803136"/>
            <a:ext cx="12191695" cy="54864"/>
          </a:xfrm>
          <a:prstGeom prst="rect">
            <a:avLst/>
          </a:prstGeom>
          <a:solidFill>
            <a:srgbClr val="00C2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0C2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1371600" y="2286000"/>
            <a:ext cx="91440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5400" b="1">
                <a:solidFill>
                  <a:srgbClr val="FFFFFF"/>
                </a:solidFill>
                <a:latin typeface="Calibri"/>
              </a:defRPr>
            </a:pPr>
            <a:r>
              <a:t>Goals &amp; Objectives</a:t>
            </a:r>
          </a:p>
        </p:txBody>
      </p:sp>
      <p:sp>
        <p:nvSpPr>
          <p:cNvPr id="4" name="Rectangle 3"/>
          <p:cNvSpPr/>
          <p:nvPr/>
        </p:nvSpPr>
        <p:spPr>
          <a:xfrm>
            <a:off x="1371600" y="3474720"/>
            <a:ext cx="2743200" cy="4572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1371600" y="3840480"/>
            <a:ext cx="73152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000" b="0">
                <a:solidFill>
                  <a:srgbClr val="1A1A2E"/>
                </a:solidFill>
                <a:latin typeface="Calibri"/>
              </a:defRPr>
            </a:pPr>
            <a:r>
              <a:t>What does the website need to achieve for your business?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A1A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00C2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914400" y="548640"/>
            <a:ext cx="45720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1">
                <a:solidFill>
                  <a:srgbClr val="00C2A8"/>
                </a:solidFill>
                <a:latin typeface="Calibri"/>
              </a:defRPr>
            </a:pPr>
            <a:r>
              <a:t>Your Website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14400" y="914400"/>
            <a:ext cx="91440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800" b="1">
                <a:solidFill>
                  <a:srgbClr val="FFFFFF"/>
                </a:solidFill>
                <a:latin typeface="Calibri"/>
              </a:defRPr>
            </a:pPr>
            <a:r>
              <a:t>What are the website's goals and objectives?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188720" y="1828800"/>
            <a:ext cx="36576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800" b="0">
                <a:solidFill>
                  <a:srgbClr val="00C2A8"/>
                </a:solidFill>
                <a:latin typeface="Calibri"/>
              </a:defRPr>
            </a:pPr>
            <a:r>
              <a:t>☐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645920" y="1856232"/>
            <a:ext cx="54864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500" b="0">
                <a:solidFill>
                  <a:srgbClr val="F5F5F7"/>
                </a:solidFill>
                <a:latin typeface="Calibri"/>
              </a:defRPr>
            </a:pPr>
            <a:r>
              <a:t>Generate leads (contact forms, quote requests, phone calls)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188720" y="2331720"/>
            <a:ext cx="36576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800" b="0">
                <a:solidFill>
                  <a:srgbClr val="00C2A8"/>
                </a:solidFill>
                <a:latin typeface="Calibri"/>
              </a:defRPr>
            </a:pPr>
            <a:r>
              <a:t>☐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645920" y="2359152"/>
            <a:ext cx="54864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500" b="0">
                <a:solidFill>
                  <a:srgbClr val="F5F5F7"/>
                </a:solidFill>
                <a:latin typeface="Calibri"/>
              </a:defRPr>
            </a:pPr>
            <a:r>
              <a:t>Sell products online (ecommerce)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188720" y="2834640"/>
            <a:ext cx="36576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800" b="0">
                <a:solidFill>
                  <a:srgbClr val="00C2A8"/>
                </a:solidFill>
                <a:latin typeface="Calibri"/>
              </a:defRPr>
            </a:pPr>
            <a:r>
              <a:t>☐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645920" y="2862072"/>
            <a:ext cx="54864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500" b="0">
                <a:solidFill>
                  <a:srgbClr val="F5F5F7"/>
                </a:solidFill>
                <a:latin typeface="Calibri"/>
              </a:defRPr>
            </a:pPr>
            <a:r>
              <a:t>Book appointments or reservations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188720" y="3337560"/>
            <a:ext cx="36576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800" b="0">
                <a:solidFill>
                  <a:srgbClr val="00C2A8"/>
                </a:solidFill>
                <a:latin typeface="Calibri"/>
              </a:defRPr>
            </a:pPr>
            <a:r>
              <a:t>☐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645920" y="3364992"/>
            <a:ext cx="54864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500" b="0">
                <a:solidFill>
                  <a:srgbClr val="F5F5F7"/>
                </a:solidFill>
                <a:latin typeface="Calibri"/>
              </a:defRPr>
            </a:pPr>
            <a:r>
              <a:t>Inform and build trust (brochure site)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188720" y="3840480"/>
            <a:ext cx="36576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800" b="0">
                <a:solidFill>
                  <a:srgbClr val="00C2A8"/>
                </a:solidFill>
                <a:latin typeface="Calibri"/>
              </a:defRPr>
            </a:pPr>
            <a:r>
              <a:t>☐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645920" y="3867912"/>
            <a:ext cx="54864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500" b="0">
                <a:solidFill>
                  <a:srgbClr val="F5F5F7"/>
                </a:solidFill>
                <a:latin typeface="Calibri"/>
              </a:defRPr>
            </a:pPr>
            <a:r>
              <a:t>Recruit staff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188720" y="4343400"/>
            <a:ext cx="36576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800" b="0">
                <a:solidFill>
                  <a:srgbClr val="00C2A8"/>
                </a:solidFill>
                <a:latin typeface="Calibri"/>
              </a:defRPr>
            </a:pPr>
            <a:r>
              <a:t>☐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645920" y="4370832"/>
            <a:ext cx="54864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500" b="0">
                <a:solidFill>
                  <a:srgbClr val="F5F5F7"/>
                </a:solidFill>
                <a:latin typeface="Calibri"/>
              </a:defRPr>
            </a:pPr>
            <a:r>
              <a:t>Other: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6858000" y="1828800"/>
            <a:ext cx="4389120" cy="3840480"/>
          </a:xfrm>
          <a:prstGeom prst="roundRect">
            <a:avLst/>
          </a:prstGeom>
          <a:solidFill>
            <a:srgbClr val="2424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7132320" y="2057400"/>
            <a:ext cx="384048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1">
                <a:solidFill>
                  <a:srgbClr val="00C2A8"/>
                </a:solidFill>
                <a:latin typeface="Calibri"/>
              </a:defRPr>
            </a:pPr>
            <a:r>
              <a:t>Also Consider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7132320" y="2514600"/>
            <a:ext cx="384048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0">
                <a:solidFill>
                  <a:srgbClr val="F5F5F7"/>
                </a:solidFill>
                <a:latin typeface="Calibri"/>
              </a:defRPr>
            </a:pPr>
            <a:r>
              <a:t>What is the single most important action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7132320" y="2807208"/>
            <a:ext cx="384048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0">
                <a:solidFill>
                  <a:srgbClr val="F5F5F7"/>
                </a:solidFill>
                <a:latin typeface="Calibri"/>
              </a:defRPr>
            </a:pPr>
            <a:r>
              <a:t>a visitor should take?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7132320" y="3099816"/>
            <a:ext cx="384048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0">
                <a:solidFill>
                  <a:srgbClr val="F5F5F7"/>
                </a:solidFill>
                <a:latin typeface="Calibri"/>
              </a:defRPr>
            </a:pPr>
          </a:p>
        </p:txBody>
      </p:sp>
      <p:sp>
        <p:nvSpPr>
          <p:cNvPr id="23" name="TextBox 22"/>
          <p:cNvSpPr txBox="1"/>
          <p:nvPr/>
        </p:nvSpPr>
        <p:spPr>
          <a:xfrm>
            <a:off x="7132320" y="3392424"/>
            <a:ext cx="384048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0">
                <a:solidFill>
                  <a:srgbClr val="F5F5F7"/>
                </a:solidFill>
                <a:latin typeface="Calibri"/>
              </a:defRPr>
            </a:pPr>
            <a:r>
              <a:t>What are your macro business objectives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7132320" y="3685032"/>
            <a:ext cx="384048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0">
                <a:solidFill>
                  <a:srgbClr val="F5F5F7"/>
                </a:solidFill>
                <a:latin typeface="Calibri"/>
              </a:defRPr>
            </a:pPr>
            <a:r>
              <a:t>over the next few years?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7132320" y="3977640"/>
            <a:ext cx="384048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0">
                <a:solidFill>
                  <a:srgbClr val="F5F5F7"/>
                </a:solidFill>
                <a:latin typeface="Calibri"/>
              </a:defRPr>
            </a:pPr>
          </a:p>
        </p:txBody>
      </p:sp>
      <p:sp>
        <p:nvSpPr>
          <p:cNvPr id="26" name="TextBox 25"/>
          <p:cNvSpPr txBox="1"/>
          <p:nvPr/>
        </p:nvSpPr>
        <p:spPr>
          <a:xfrm>
            <a:off x="7132320" y="4270248"/>
            <a:ext cx="384048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0">
                <a:solidFill>
                  <a:srgbClr val="F5F5F7"/>
                </a:solidFill>
                <a:latin typeface="Calibri"/>
              </a:defRPr>
            </a:pPr>
            <a:r>
              <a:t>How will you measure whether the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7132320" y="4562856"/>
            <a:ext cx="384048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0">
                <a:solidFill>
                  <a:srgbClr val="F5F5F7"/>
                </a:solidFill>
                <a:latin typeface="Calibri"/>
              </a:defRPr>
            </a:pPr>
            <a:r>
              <a:t>website is successful?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7132320" y="4855464"/>
            <a:ext cx="384048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0">
                <a:solidFill>
                  <a:srgbClr val="F5F5F7"/>
                </a:solidFill>
                <a:latin typeface="Calibri"/>
              </a:defRPr>
            </a:pPr>
          </a:p>
        </p:txBody>
      </p:sp>
      <p:sp>
        <p:nvSpPr>
          <p:cNvPr id="29" name="TextBox 28"/>
          <p:cNvSpPr txBox="1"/>
          <p:nvPr/>
        </p:nvSpPr>
        <p:spPr>
          <a:xfrm>
            <a:off x="7132320" y="5148072"/>
            <a:ext cx="384048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0">
                <a:solidFill>
                  <a:srgbClr val="F5F5F7"/>
                </a:solidFill>
                <a:latin typeface="Calibri"/>
              </a:defRPr>
            </a:pPr>
            <a:r>
              <a:t>What works on your competitors' sites?</a:t>
            </a:r>
          </a:p>
        </p:txBody>
      </p:sp>
      <p:sp>
        <p:nvSpPr>
          <p:cNvPr id="30" name="Rectangle 29"/>
          <p:cNvSpPr/>
          <p:nvPr/>
        </p:nvSpPr>
        <p:spPr>
          <a:xfrm>
            <a:off x="0" y="6803136"/>
            <a:ext cx="12191695" cy="54864"/>
          </a:xfrm>
          <a:prstGeom prst="rect">
            <a:avLst/>
          </a:prstGeom>
          <a:solidFill>
            <a:srgbClr val="00C2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7B68E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1371600" y="2286000"/>
            <a:ext cx="91440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5400" b="1">
                <a:solidFill>
                  <a:srgbClr val="FFFFFF"/>
                </a:solidFill>
                <a:latin typeface="Calibri"/>
              </a:defRPr>
            </a:pPr>
            <a:r>
              <a:t>Audience Insight</a:t>
            </a:r>
          </a:p>
        </p:txBody>
      </p:sp>
      <p:sp>
        <p:nvSpPr>
          <p:cNvPr id="4" name="Rectangle 3"/>
          <p:cNvSpPr/>
          <p:nvPr/>
        </p:nvSpPr>
        <p:spPr>
          <a:xfrm>
            <a:off x="1371600" y="3474720"/>
            <a:ext cx="2743200" cy="4572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1371600" y="3840480"/>
            <a:ext cx="73152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000" b="0">
                <a:solidFill>
                  <a:srgbClr val="1A1A2E"/>
                </a:solidFill>
                <a:latin typeface="Calibri"/>
              </a:defRPr>
            </a:pPr>
            <a:r>
              <a:t>Who are your customers and how do they find you?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