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image" Target="../media/image-11-2.jpg"/><Relationship Id="rId3" Type="http://schemas.openxmlformats.org/officeDocument/2006/relationships/image" Target="../media/image-11-3.jpg"/><Relationship Id="rId4" Type="http://schemas.openxmlformats.org/officeDocument/2006/relationships/image" Target="../media/image-11-4.jp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image" Target="../media/image-12-2.jpg"/><Relationship Id="rId3" Type="http://schemas.openxmlformats.org/officeDocument/2006/relationships/image" Target="../media/image-12-3.jpg"/><Relationship Id="rId4" Type="http://schemas.openxmlformats.org/officeDocument/2006/relationships/image" Target="../media/image-12-4.jpg"/><Relationship Id="rId5" Type="http://schemas.openxmlformats.org/officeDocument/2006/relationships/image" Target="../media/image-12-5.jpg"/><Relationship Id="rId6" Type="http://schemas.openxmlformats.org/officeDocument/2006/relationships/image" Target="../media/image-12-6.jpg"/><Relationship Id="rId7" Type="http://schemas.openxmlformats.org/officeDocument/2006/relationships/image" Target="../media/image-12-7.jpg"/><Relationship Id="rId8" Type="http://schemas.openxmlformats.org/officeDocument/2006/relationships/image" Target="../media/image-12-8.jpg"/><Relationship Id="rId9" Type="http://schemas.openxmlformats.org/officeDocument/2006/relationships/image" Target="../media/image-12-9.jp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image" Target="../media/image-13-2.jpg"/><Relationship Id="rId3" Type="http://schemas.openxmlformats.org/officeDocument/2006/relationships/image" Target="../media/image-13-3.jpg"/><Relationship Id="rId4" Type="http://schemas.openxmlformats.org/officeDocument/2006/relationships/image" Target="../media/image-13-4.jpg"/><Relationship Id="rId5" Type="http://schemas.openxmlformats.org/officeDocument/2006/relationships/image" Target="../media/image-13-5.jp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23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58000" y="-1371600"/>
            <a:ext cx="4572000" cy="4572000"/>
          </a:xfrm>
          <a:prstGeom prst="ellipse">
            <a:avLst/>
          </a:prstGeom>
          <a:solidFill>
            <a:srgbClr val="E31C5F">
              <a:alpha val="8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7315200" y="2743200"/>
            <a:ext cx="2743200" cy="2743200"/>
          </a:xfrm>
          <a:prstGeom prst="ellipse">
            <a:avLst/>
          </a:prstGeom>
          <a:solidFill>
            <a:srgbClr val="E8A020">
              <a:alpha val="7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731520" y="109728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 ADS STRATEGY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731520" y="1554480"/>
            <a:ext cx="64008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56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Replay</a:t>
            </a:r>
            <a:endParaRPr lang="en-US" sz="56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56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Menswear</a:t>
            </a:r>
            <a:endParaRPr lang="en-US" sz="5600" dirty="0"/>
          </a:p>
        </p:txBody>
      </p:sp>
      <p:sp>
        <p:nvSpPr>
          <p:cNvPr id="6" name="Text 4"/>
          <p:cNvSpPr/>
          <p:nvPr/>
        </p:nvSpPr>
        <p:spPr>
          <a:xfrm>
            <a:off x="731520" y="356616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Newbridge, Co. Kildare  ·  replaymenswear.ie  ·  2026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CREATIVE PRODUCTION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Content Sources &amp; Formats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" y="1234440"/>
            <a:ext cx="7863840" cy="0"/>
          </a:xfrm>
          <a:prstGeom prst="line">
            <a:avLst/>
          </a:prstGeom>
          <a:noFill/>
          <a:ln w="19050">
            <a:solidFill>
              <a:srgbClr val="E8ECE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371600"/>
            <a:ext cx="7863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single highest-value investment right now: a 60-minute in-store phone shoot. This will outperform brand-supplied images within weeks.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640080" y="2011680"/>
            <a:ext cx="54864" cy="1097280"/>
          </a:xfrm>
          <a:prstGeom prst="rect">
            <a:avLst/>
          </a:prstGeom>
          <a:solidFill>
            <a:srgbClr val="1A9E8F"/>
          </a:solidFill>
          <a:ln/>
        </p:spPr>
      </p:sp>
      <p:sp>
        <p:nvSpPr>
          <p:cNvPr id="7" name="Text 5"/>
          <p:cNvSpPr/>
          <p:nvPr/>
        </p:nvSpPr>
        <p:spPr>
          <a:xfrm>
            <a:off x="822960" y="2011680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Brand-Supplied Images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822960" y="2377440"/>
            <a:ext cx="3657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Calvin Klein, Tommy Jeans, Carhartt — high quality. Caveat: every competitor has the same images. Use as a starting point only.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4663440" y="2011680"/>
            <a:ext cx="54864" cy="1097280"/>
          </a:xfrm>
          <a:prstGeom prst="rect">
            <a:avLst/>
          </a:prstGeom>
          <a:solidFill>
            <a:srgbClr val="E31C5F"/>
          </a:solidFill>
          <a:ln/>
        </p:spPr>
      </p:sp>
      <p:sp>
        <p:nvSpPr>
          <p:cNvPr id="10" name="Text 8"/>
          <p:cNvSpPr/>
          <p:nvPr/>
        </p:nvSpPr>
        <p:spPr>
          <a:xfrm>
            <a:off x="4846320" y="2011680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Carousel Ads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846320" y="2377440"/>
            <a:ext cx="3657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'Shop the Look' — brand images assembled in Canva. Each card tells part of a story. Drives higher engagement and multi-product discovery.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640080" y="3383280"/>
            <a:ext cx="54864" cy="1097280"/>
          </a:xfrm>
          <a:prstGeom prst="rect">
            <a:avLst/>
          </a:prstGeom>
          <a:solidFill>
            <a:srgbClr val="E8A020"/>
          </a:solidFill>
          <a:ln/>
        </p:spPr>
      </p:sp>
      <p:sp>
        <p:nvSpPr>
          <p:cNvPr id="13" name="Text 11"/>
          <p:cNvSpPr/>
          <p:nvPr/>
        </p:nvSpPr>
        <p:spPr>
          <a:xfrm>
            <a:off x="822960" y="3383280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Canva / Zeely Graphics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822960" y="3749040"/>
            <a:ext cx="3657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Generate ad format variations quickly. Seasonal offers, free shipping announcements, brand spotlights. Good for maintaining creative freshness.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4663440" y="3383280"/>
            <a:ext cx="54864" cy="1097280"/>
          </a:xfrm>
          <a:prstGeom prst="rect">
            <a:avLst/>
          </a:prstGeom>
          <a:solidFill>
            <a:srgbClr val="1A2332"/>
          </a:solidFill>
          <a:ln/>
        </p:spPr>
      </p:sp>
      <p:sp>
        <p:nvSpPr>
          <p:cNvPr id="16" name="Text 14"/>
          <p:cNvSpPr/>
          <p:nvPr/>
        </p:nvSpPr>
        <p:spPr>
          <a:xfrm>
            <a:off x="4846320" y="3383280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Phone Video (Reels)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4846320" y="3749040"/>
            <a:ext cx="3657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Staff on camera: 'Just got these in...' Casual, authentic, first-person. Consistently outperforms polished creative. Low effort, high returns.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CREATIVE FORMATS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 Format Examples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" y="1234440"/>
            <a:ext cx="7863840" cy="0"/>
          </a:xfrm>
          <a:prstGeom prst="line">
            <a:avLst/>
          </a:prstGeom>
          <a:noFill/>
          <a:ln w="19050">
            <a:solidFill>
              <a:srgbClr val="E8ECE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37160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100" kern="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— SINGLE IMAGE FEED AD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640080" y="1691640"/>
            <a:ext cx="3657600" cy="2926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EF"/>
            </a:solidFill>
            <a:prstDash val="solid"/>
          </a:ln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777240" y="1783080"/>
            <a:ext cx="274320" cy="274320"/>
          </a:xfrm>
          <a:prstGeom prst="ellipse">
            <a:avLst/>
          </a:prstGeom>
          <a:solidFill>
            <a:srgbClr val="1A2332"/>
          </a:solidFill>
          <a:ln/>
        </p:spPr>
      </p:sp>
      <p:sp>
        <p:nvSpPr>
          <p:cNvPr id="8" name="Text 6"/>
          <p:cNvSpPr/>
          <p:nvPr/>
        </p:nvSpPr>
        <p:spPr>
          <a:xfrm>
            <a:off x="777240" y="1783080"/>
            <a:ext cx="274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RM</a:t>
            </a:r>
            <a:endParaRPr lang="en-US" sz="700" dirty="0"/>
          </a:p>
        </p:txBody>
      </p:sp>
      <p:sp>
        <p:nvSpPr>
          <p:cNvPr id="9" name="Text 7"/>
          <p:cNvSpPr/>
          <p:nvPr/>
        </p:nvSpPr>
        <p:spPr>
          <a:xfrm>
            <a:off x="1143000" y="1783080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A2332"/>
                </a:solidFill>
              </a:rPr>
              <a:t>Replay Menswear</a:t>
            </a:r>
            <a:endParaRPr lang="en-US" sz="900" dirty="0"/>
          </a:p>
          <a:p>
            <a:pPr indent="0" marL="0">
              <a:buNone/>
            </a:pPr>
            <a:r>
              <a:rPr lang="en-US" sz="700" dirty="0">
                <a:solidFill>
                  <a:srgbClr val="5A6A7A"/>
                </a:solidFill>
              </a:rPr>
              <a:t>Sponsored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777240" y="2148840"/>
            <a:ext cx="33832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Carhartt WIP. Tommy Jeans. Calvin Klein.</a:t>
            </a:r>
            <a:endParaRPr lang="en-US" sz="800" dirty="0"/>
          </a:p>
          <a:p>
            <a:pPr indent="0" marL="0">
              <a:lnSpc>
                <a:spcPct val="120000"/>
              </a:lnSpc>
              <a:buNone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under one roof in Newbridge.</a:t>
            </a:r>
            <a:endParaRPr lang="en-US" sz="800" dirty="0"/>
          </a:p>
          <a:p>
            <a:pPr indent="0" marL="0">
              <a:lnSpc>
                <a:spcPct val="120000"/>
              </a:lnSpc>
              <a:buNone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shipping on orders over €69</a:t>
            </a:r>
            <a:endParaRPr lang="en-US" sz="800" dirty="0"/>
          </a:p>
        </p:txBody>
      </p:sp>
      <p:sp>
        <p:nvSpPr>
          <p:cNvPr id="11" name="Shape 9"/>
          <p:cNvSpPr/>
          <p:nvPr/>
        </p:nvSpPr>
        <p:spPr>
          <a:xfrm>
            <a:off x="640080" y="2578608"/>
            <a:ext cx="3657600" cy="1554480"/>
          </a:xfrm>
          <a:prstGeom prst="rect">
            <a:avLst/>
          </a:prstGeom>
          <a:solidFill>
            <a:srgbClr val="F4F7F9"/>
          </a:solidFill>
          <a:ln/>
        </p:spPr>
      </p:sp>
      <p:pic>
        <p:nvPicPr>
          <p:cNvPr id="12" name="Image 0" descr="https://replaymenswear.ie/cdn/shop/files/carhartt-wip-chase-sweatshirt-I033660-in-khaki-front.jpg?v=1772217667&amp;width=600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097280" y="2578608"/>
            <a:ext cx="2743200" cy="1554480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640080" y="4160520"/>
            <a:ext cx="3657600" cy="320040"/>
          </a:xfrm>
          <a:prstGeom prst="rect">
            <a:avLst/>
          </a:prstGeom>
          <a:solidFill>
            <a:srgbClr val="F4F7F9"/>
          </a:solidFill>
          <a:ln/>
        </p:spPr>
      </p:sp>
      <p:sp>
        <p:nvSpPr>
          <p:cNvPr id="14" name="Text 11"/>
          <p:cNvSpPr/>
          <p:nvPr/>
        </p:nvSpPr>
        <p:spPr>
          <a:xfrm>
            <a:off x="777240" y="4160520"/>
            <a:ext cx="18288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replaymenswear.ie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777240" y="4270248"/>
            <a:ext cx="22860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Carhartt WIP Chase Sweatshirt — €80</a:t>
            </a:r>
            <a:endParaRPr lang="en-US" sz="800" dirty="0"/>
          </a:p>
        </p:txBody>
      </p:sp>
      <p:sp>
        <p:nvSpPr>
          <p:cNvPr id="16" name="Shape 13"/>
          <p:cNvSpPr/>
          <p:nvPr/>
        </p:nvSpPr>
        <p:spPr>
          <a:xfrm>
            <a:off x="3383280" y="4206240"/>
            <a:ext cx="777240" cy="228600"/>
          </a:xfrm>
          <a:prstGeom prst="rect">
            <a:avLst/>
          </a:prstGeom>
          <a:solidFill>
            <a:srgbClr val="E31C5F"/>
          </a:solidFill>
          <a:ln/>
        </p:spPr>
      </p:sp>
      <p:sp>
        <p:nvSpPr>
          <p:cNvPr id="17" name="Text 14"/>
          <p:cNvSpPr/>
          <p:nvPr/>
        </p:nvSpPr>
        <p:spPr>
          <a:xfrm>
            <a:off x="3383280" y="4206240"/>
            <a:ext cx="7772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Shop Now</a:t>
            </a:r>
            <a:endParaRPr lang="en-US" sz="700" dirty="0"/>
          </a:p>
        </p:txBody>
      </p:sp>
      <p:sp>
        <p:nvSpPr>
          <p:cNvPr id="18" name="Text 15"/>
          <p:cNvSpPr/>
          <p:nvPr/>
        </p:nvSpPr>
        <p:spPr>
          <a:xfrm>
            <a:off x="4846320" y="137160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100" kern="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— CAROUSEL: MULTI-BRAND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4846320" y="1691640"/>
            <a:ext cx="4023360" cy="2926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CEF"/>
            </a:solidFill>
            <a:prstDash val="solid"/>
          </a:ln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sp>
        <p:nvSpPr>
          <p:cNvPr id="20" name="Shape 17"/>
          <p:cNvSpPr/>
          <p:nvPr/>
        </p:nvSpPr>
        <p:spPr>
          <a:xfrm>
            <a:off x="4983480" y="1783080"/>
            <a:ext cx="274320" cy="274320"/>
          </a:xfrm>
          <a:prstGeom prst="ellipse">
            <a:avLst/>
          </a:prstGeom>
          <a:solidFill>
            <a:srgbClr val="1A2332"/>
          </a:solidFill>
          <a:ln/>
        </p:spPr>
      </p:sp>
      <p:sp>
        <p:nvSpPr>
          <p:cNvPr id="21" name="Text 18"/>
          <p:cNvSpPr/>
          <p:nvPr/>
        </p:nvSpPr>
        <p:spPr>
          <a:xfrm>
            <a:off x="4983480" y="1783080"/>
            <a:ext cx="274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RM</a:t>
            </a:r>
            <a:endParaRPr lang="en-US" sz="700" dirty="0"/>
          </a:p>
        </p:txBody>
      </p:sp>
      <p:sp>
        <p:nvSpPr>
          <p:cNvPr id="22" name="Text 19"/>
          <p:cNvSpPr/>
          <p:nvPr/>
        </p:nvSpPr>
        <p:spPr>
          <a:xfrm>
            <a:off x="5349240" y="1783080"/>
            <a:ext cx="1828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A2332"/>
                </a:solidFill>
              </a:rPr>
              <a:t>Replay Menswear</a:t>
            </a:r>
            <a:endParaRPr lang="en-US" sz="900" dirty="0"/>
          </a:p>
          <a:p>
            <a:pPr indent="0" marL="0">
              <a:buNone/>
            </a:pPr>
            <a:r>
              <a:rPr lang="en-US" sz="700" dirty="0">
                <a:solidFill>
                  <a:srgbClr val="5A6A7A"/>
                </a:solidFill>
              </a:rPr>
              <a:t>Sponsored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4983480" y="2148840"/>
            <a:ext cx="3657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season just dropped. Carhartt WIP,</a:t>
            </a:r>
            <a:endParaRPr lang="en-US" sz="800" dirty="0"/>
          </a:p>
          <a:p>
            <a:pPr indent="0" marL="0">
              <a:lnSpc>
                <a:spcPct val="120000"/>
              </a:lnSpc>
              <a:buNone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Tommy Jeans, Dickies — all in one place.</a:t>
            </a:r>
            <a:endParaRPr lang="en-US" sz="800" dirty="0"/>
          </a:p>
          <a:p>
            <a:pPr indent="0" marL="0">
              <a:lnSpc>
                <a:spcPct val="120000"/>
              </a:lnSpc>
              <a:buNone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shipping over €69.</a:t>
            </a:r>
            <a:endParaRPr lang="en-US" sz="800" dirty="0"/>
          </a:p>
        </p:txBody>
      </p:sp>
      <p:sp>
        <p:nvSpPr>
          <p:cNvPr id="24" name="Shape 21"/>
          <p:cNvSpPr/>
          <p:nvPr/>
        </p:nvSpPr>
        <p:spPr>
          <a:xfrm>
            <a:off x="4983480" y="2606040"/>
            <a:ext cx="1005840" cy="1508760"/>
          </a:xfrm>
          <a:prstGeom prst="rect">
            <a:avLst/>
          </a:prstGeom>
          <a:solidFill>
            <a:srgbClr val="F4F7F9"/>
          </a:solidFill>
          <a:ln w="6350">
            <a:solidFill>
              <a:srgbClr val="E8ECEF"/>
            </a:solidFill>
            <a:prstDash val="solid"/>
          </a:ln>
        </p:spPr>
      </p:sp>
      <p:pic>
        <p:nvPicPr>
          <p:cNvPr id="25" name="Image 1" descr="https://replaymenswear.ie/cdn/shop/files/carhartt-wip-nelson-sweatshirt-I029957-in-cyclon-front-flat.jpg?v=1771862174&amp;width=600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5029200" y="2651760"/>
            <a:ext cx="914400" cy="914400"/>
          </a:xfrm>
          <a:prstGeom prst="rect">
            <a:avLst/>
          </a:prstGeom>
        </p:spPr>
      </p:pic>
      <p:sp>
        <p:nvSpPr>
          <p:cNvPr id="26" name="Text 22"/>
          <p:cNvSpPr/>
          <p:nvPr/>
        </p:nvSpPr>
        <p:spPr>
          <a:xfrm>
            <a:off x="5029200" y="3611880"/>
            <a:ext cx="914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Carhartt Nelson</a:t>
            </a:r>
            <a:endParaRPr lang="en-US" sz="700" dirty="0"/>
          </a:p>
        </p:txBody>
      </p:sp>
      <p:sp>
        <p:nvSpPr>
          <p:cNvPr id="27" name="Text 23"/>
          <p:cNvSpPr/>
          <p:nvPr/>
        </p:nvSpPr>
        <p:spPr>
          <a:xfrm>
            <a:off x="5029200" y="3794760"/>
            <a:ext cx="914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E31C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€120</a:t>
            </a:r>
            <a:endParaRPr lang="en-US" sz="800" dirty="0"/>
          </a:p>
        </p:txBody>
      </p:sp>
      <p:sp>
        <p:nvSpPr>
          <p:cNvPr id="28" name="Shape 24"/>
          <p:cNvSpPr/>
          <p:nvPr/>
        </p:nvSpPr>
        <p:spPr>
          <a:xfrm>
            <a:off x="6035040" y="2606040"/>
            <a:ext cx="1005840" cy="1508760"/>
          </a:xfrm>
          <a:prstGeom prst="rect">
            <a:avLst/>
          </a:prstGeom>
          <a:solidFill>
            <a:srgbClr val="F4F7F9"/>
          </a:solidFill>
          <a:ln w="6350">
            <a:solidFill>
              <a:srgbClr val="E8ECEF"/>
            </a:solidFill>
            <a:prstDash val="solid"/>
          </a:ln>
        </p:spPr>
      </p:sp>
      <p:pic>
        <p:nvPicPr>
          <p:cNvPr id="29" name="Image 2" descr="https://replaymenswear.ie/cdn/shop/files/tommy-jeans-essential-regular-fit-polo-top-edm0dm22711-blue-front-replay-menswear.jpg?v=1773154383&amp;width=600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6080760" y="2651760"/>
            <a:ext cx="914400" cy="914400"/>
          </a:xfrm>
          <a:prstGeom prst="rect">
            <a:avLst/>
          </a:prstGeom>
        </p:spPr>
      </p:pic>
      <p:sp>
        <p:nvSpPr>
          <p:cNvPr id="30" name="Text 25"/>
          <p:cNvSpPr/>
          <p:nvPr/>
        </p:nvSpPr>
        <p:spPr>
          <a:xfrm>
            <a:off x="6080760" y="3611880"/>
            <a:ext cx="914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Tommy Jeans Polo</a:t>
            </a:r>
            <a:endParaRPr lang="en-US" sz="700" dirty="0"/>
          </a:p>
        </p:txBody>
      </p:sp>
      <p:sp>
        <p:nvSpPr>
          <p:cNvPr id="31" name="Text 26"/>
          <p:cNvSpPr/>
          <p:nvPr/>
        </p:nvSpPr>
        <p:spPr>
          <a:xfrm>
            <a:off x="6080760" y="3794760"/>
            <a:ext cx="914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E31C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€70</a:t>
            </a:r>
            <a:endParaRPr lang="en-US" sz="800" dirty="0"/>
          </a:p>
        </p:txBody>
      </p:sp>
      <p:sp>
        <p:nvSpPr>
          <p:cNvPr id="32" name="Shape 27"/>
          <p:cNvSpPr/>
          <p:nvPr/>
        </p:nvSpPr>
        <p:spPr>
          <a:xfrm>
            <a:off x="7086600" y="2606040"/>
            <a:ext cx="1005840" cy="1508760"/>
          </a:xfrm>
          <a:prstGeom prst="rect">
            <a:avLst/>
          </a:prstGeom>
          <a:solidFill>
            <a:srgbClr val="F4F7F9"/>
          </a:solidFill>
          <a:ln w="6350">
            <a:solidFill>
              <a:srgbClr val="E8ECEF"/>
            </a:solidFill>
            <a:prstDash val="solid"/>
          </a:ln>
        </p:spPr>
      </p:sp>
      <p:pic>
        <p:nvPicPr>
          <p:cNvPr id="33" name="Image 3" descr="https://replaymenswear.ie/cdn/shop/files/dickies-unlined-eisenhower-jacket-DK0A4Y6U-in-light-khaki-front.jpg?v=1770827742&amp;width=600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7132320" y="2651760"/>
            <a:ext cx="914400" cy="914400"/>
          </a:xfrm>
          <a:prstGeom prst="rect">
            <a:avLst/>
          </a:prstGeom>
        </p:spPr>
      </p:pic>
      <p:sp>
        <p:nvSpPr>
          <p:cNvPr id="34" name="Text 28"/>
          <p:cNvSpPr/>
          <p:nvPr/>
        </p:nvSpPr>
        <p:spPr>
          <a:xfrm>
            <a:off x="7132320" y="3611880"/>
            <a:ext cx="914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Dickies Eisenhower</a:t>
            </a:r>
            <a:endParaRPr lang="en-US" sz="700" dirty="0"/>
          </a:p>
        </p:txBody>
      </p:sp>
      <p:sp>
        <p:nvSpPr>
          <p:cNvPr id="35" name="Text 29"/>
          <p:cNvSpPr/>
          <p:nvPr/>
        </p:nvSpPr>
        <p:spPr>
          <a:xfrm>
            <a:off x="7132320" y="3794760"/>
            <a:ext cx="914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E31C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€85</a:t>
            </a:r>
            <a:endParaRPr lang="en-US" sz="800" dirty="0"/>
          </a:p>
        </p:txBody>
      </p:sp>
      <p:sp>
        <p:nvSpPr>
          <p:cNvPr id="36" name="Shape 30"/>
          <p:cNvSpPr/>
          <p:nvPr/>
        </p:nvSpPr>
        <p:spPr>
          <a:xfrm>
            <a:off x="8138160" y="2606040"/>
            <a:ext cx="594360" cy="1508760"/>
          </a:xfrm>
          <a:prstGeom prst="rect">
            <a:avLst/>
          </a:prstGeom>
          <a:solidFill>
            <a:srgbClr val="F4F7F9"/>
          </a:solidFill>
          <a:ln w="6350">
            <a:solidFill>
              <a:srgbClr val="E8ECEF"/>
            </a:solidFill>
            <a:prstDash val="solid"/>
          </a:ln>
        </p:spPr>
      </p:sp>
      <p:sp>
        <p:nvSpPr>
          <p:cNvPr id="37" name="Text 31"/>
          <p:cNvSpPr/>
          <p:nvPr/>
        </p:nvSpPr>
        <p:spPr>
          <a:xfrm>
            <a:off x="8138160" y="3017520"/>
            <a:ext cx="594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000" dirty="0"/>
          </a:p>
        </p:txBody>
      </p:sp>
      <p:sp>
        <p:nvSpPr>
          <p:cNvPr id="38" name="Text 32"/>
          <p:cNvSpPr/>
          <p:nvPr/>
        </p:nvSpPr>
        <p:spPr>
          <a:xfrm>
            <a:off x="8138160" y="3474720"/>
            <a:ext cx="594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 All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CREATIVE FORMATS (CONTINUED)</a:t>
            </a:r>
            <a:endParaRPr lang="en-US" sz="1000" dirty="0"/>
          </a:p>
        </p:txBody>
      </p:sp>
      <p:sp>
        <p:nvSpPr>
          <p:cNvPr id="3" name="Shape 1"/>
          <p:cNvSpPr/>
          <p:nvPr/>
        </p:nvSpPr>
        <p:spPr>
          <a:xfrm>
            <a:off x="640080" y="685800"/>
            <a:ext cx="7863840" cy="0"/>
          </a:xfrm>
          <a:prstGeom prst="line">
            <a:avLst/>
          </a:prstGeom>
          <a:noFill/>
          <a:ln w="19050">
            <a:solidFill>
              <a:srgbClr val="E8ECE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40080" y="7772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100" kern="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— CAROUSEL: SHOP THE LOOK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640080" y="1051560"/>
            <a:ext cx="1280160" cy="1920240"/>
          </a:xfrm>
          <a:prstGeom prst="rect">
            <a:avLst/>
          </a:prstGeom>
          <a:solidFill>
            <a:srgbClr val="FFFFFF"/>
          </a:solidFill>
          <a:ln w="6350">
            <a:solidFill>
              <a:srgbClr val="E8ECEF"/>
            </a:solidFill>
            <a:prstDash val="solid"/>
          </a:ln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40080" y="1051560"/>
            <a:ext cx="1280160" cy="1234440"/>
          </a:xfrm>
          <a:prstGeom prst="rect">
            <a:avLst/>
          </a:prstGeom>
          <a:solidFill>
            <a:srgbClr val="F4F7F9"/>
          </a:solidFill>
          <a:ln/>
        </p:spPr>
      </p:sp>
      <p:pic>
        <p:nvPicPr>
          <p:cNvPr id="7" name="Image 0" descr="https://replaymenswear.ie/cdn/shop/files/tommy-jeans-essential-regular-fit-polo-top-edm0dm22711-white-front-replay-menswear.jpg?v=1773152952&amp;width=600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31520" y="1097280"/>
            <a:ext cx="1097280" cy="11430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85800" y="2331720"/>
            <a:ext cx="118872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spc="1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POLO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685800" y="2468880"/>
            <a:ext cx="11887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Tommy Jeans Polo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685800" y="2651760"/>
            <a:ext cx="11887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E31C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€70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2011680" y="1051560"/>
            <a:ext cx="1280160" cy="1920240"/>
          </a:xfrm>
          <a:prstGeom prst="rect">
            <a:avLst/>
          </a:prstGeom>
          <a:solidFill>
            <a:srgbClr val="FFFFFF"/>
          </a:solidFill>
          <a:ln w="6350">
            <a:solidFill>
              <a:srgbClr val="E8ECEF"/>
            </a:solidFill>
            <a:prstDash val="solid"/>
          </a:ln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2011680" y="1051560"/>
            <a:ext cx="1280160" cy="1234440"/>
          </a:xfrm>
          <a:prstGeom prst="rect">
            <a:avLst/>
          </a:prstGeom>
          <a:solidFill>
            <a:srgbClr val="F4F7F9"/>
          </a:solidFill>
          <a:ln/>
        </p:spPr>
      </p:sp>
      <p:pic>
        <p:nvPicPr>
          <p:cNvPr id="13" name="Image 1" descr="https://replaymenswear.ie/cdn/shop/files/dickies-247-regular-work-trousers-DK0A87YO-in-sand-front.jpg?v=1761665096&amp;width=600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2103120" y="1097280"/>
            <a:ext cx="1097280" cy="114300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2057400" y="2331720"/>
            <a:ext cx="118872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spc="1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TROUSER</a:t>
            </a:r>
            <a:endParaRPr lang="en-US" sz="600" dirty="0"/>
          </a:p>
        </p:txBody>
      </p:sp>
      <p:sp>
        <p:nvSpPr>
          <p:cNvPr id="15" name="Text 11"/>
          <p:cNvSpPr/>
          <p:nvPr/>
        </p:nvSpPr>
        <p:spPr>
          <a:xfrm>
            <a:off x="2057400" y="2468880"/>
            <a:ext cx="11887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Dickies 247 Trousers</a:t>
            </a:r>
            <a:endParaRPr lang="en-US" sz="800" dirty="0"/>
          </a:p>
        </p:txBody>
      </p:sp>
      <p:sp>
        <p:nvSpPr>
          <p:cNvPr id="16" name="Text 12"/>
          <p:cNvSpPr/>
          <p:nvPr/>
        </p:nvSpPr>
        <p:spPr>
          <a:xfrm>
            <a:off x="2057400" y="2651760"/>
            <a:ext cx="11887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E31C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€50</a:t>
            </a:r>
            <a:endParaRPr lang="en-US" sz="900" dirty="0"/>
          </a:p>
        </p:txBody>
      </p:sp>
      <p:sp>
        <p:nvSpPr>
          <p:cNvPr id="17" name="Shape 13"/>
          <p:cNvSpPr/>
          <p:nvPr/>
        </p:nvSpPr>
        <p:spPr>
          <a:xfrm>
            <a:off x="3383280" y="1051560"/>
            <a:ext cx="1280160" cy="1920240"/>
          </a:xfrm>
          <a:prstGeom prst="rect">
            <a:avLst/>
          </a:prstGeom>
          <a:solidFill>
            <a:srgbClr val="FFFFFF"/>
          </a:solidFill>
          <a:ln w="6350">
            <a:solidFill>
              <a:srgbClr val="E8ECEF"/>
            </a:solidFill>
            <a:prstDash val="solid"/>
          </a:ln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3383280" y="1051560"/>
            <a:ext cx="1280160" cy="1234440"/>
          </a:xfrm>
          <a:prstGeom prst="rect">
            <a:avLst/>
          </a:prstGeom>
          <a:solidFill>
            <a:srgbClr val="F4F7F9"/>
          </a:solidFill>
          <a:ln/>
        </p:spPr>
      </p:sp>
      <p:pic>
        <p:nvPicPr>
          <p:cNvPr id="19" name="Image 2" descr="https://replaymenswear.ie/cdn/shop/files/dickies-oakport-quarter-zip-DK0A4XD4-in-cream-front.jpg?v=1770826543&amp;width=600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3474720" y="1097280"/>
            <a:ext cx="1097280" cy="114300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3429000" y="2331720"/>
            <a:ext cx="118872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spc="1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LAYER</a:t>
            </a:r>
            <a:endParaRPr lang="en-US" sz="600" dirty="0"/>
          </a:p>
        </p:txBody>
      </p:sp>
      <p:sp>
        <p:nvSpPr>
          <p:cNvPr id="21" name="Text 16"/>
          <p:cNvSpPr/>
          <p:nvPr/>
        </p:nvSpPr>
        <p:spPr>
          <a:xfrm>
            <a:off x="3429000" y="2468880"/>
            <a:ext cx="11887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Dickies Oakport ¼ Zip</a:t>
            </a:r>
            <a:endParaRPr lang="en-US" sz="800" dirty="0"/>
          </a:p>
        </p:txBody>
      </p:sp>
      <p:sp>
        <p:nvSpPr>
          <p:cNvPr id="22" name="Text 17"/>
          <p:cNvSpPr/>
          <p:nvPr/>
        </p:nvSpPr>
        <p:spPr>
          <a:xfrm>
            <a:off x="3429000" y="2651760"/>
            <a:ext cx="11887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E31C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€69</a:t>
            </a:r>
            <a:endParaRPr lang="en-US" sz="900" dirty="0"/>
          </a:p>
        </p:txBody>
      </p:sp>
      <p:sp>
        <p:nvSpPr>
          <p:cNvPr id="23" name="Shape 18"/>
          <p:cNvSpPr/>
          <p:nvPr/>
        </p:nvSpPr>
        <p:spPr>
          <a:xfrm>
            <a:off x="4754880" y="1051560"/>
            <a:ext cx="1097280" cy="1920240"/>
          </a:xfrm>
          <a:prstGeom prst="rect">
            <a:avLst/>
          </a:prstGeom>
          <a:solidFill>
            <a:srgbClr val="1A2332"/>
          </a:solidFill>
          <a:ln/>
        </p:spPr>
      </p:sp>
      <p:sp>
        <p:nvSpPr>
          <p:cNvPr id="24" name="Text 19"/>
          <p:cNvSpPr/>
          <p:nvPr/>
        </p:nvSpPr>
        <p:spPr>
          <a:xfrm>
            <a:off x="4800600" y="1371600"/>
            <a:ext cx="1005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spc="1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LOOK</a:t>
            </a:r>
            <a:endParaRPr lang="en-US" sz="700" dirty="0"/>
          </a:p>
        </p:txBody>
      </p:sp>
      <p:sp>
        <p:nvSpPr>
          <p:cNvPr id="25" name="Text 20"/>
          <p:cNvSpPr/>
          <p:nvPr/>
        </p:nvSpPr>
        <p:spPr>
          <a:xfrm>
            <a:off x="4800600" y="1645920"/>
            <a:ext cx="1005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€189</a:t>
            </a:r>
            <a:endParaRPr lang="en-US" sz="1800" dirty="0"/>
          </a:p>
        </p:txBody>
      </p:sp>
      <p:sp>
        <p:nvSpPr>
          <p:cNvPr id="26" name="Text 21"/>
          <p:cNvSpPr/>
          <p:nvPr/>
        </p:nvSpPr>
        <p:spPr>
          <a:xfrm>
            <a:off x="4800600" y="1965960"/>
            <a:ext cx="1005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all three</a:t>
            </a:r>
            <a:endParaRPr lang="en-US" sz="700" dirty="0"/>
          </a:p>
        </p:txBody>
      </p:sp>
      <p:sp>
        <p:nvSpPr>
          <p:cNvPr id="27" name="Shape 22"/>
          <p:cNvSpPr/>
          <p:nvPr/>
        </p:nvSpPr>
        <p:spPr>
          <a:xfrm>
            <a:off x="4892040" y="2286000"/>
            <a:ext cx="822960" cy="228600"/>
          </a:xfrm>
          <a:prstGeom prst="rect">
            <a:avLst/>
          </a:prstGeom>
          <a:solidFill>
            <a:srgbClr val="E31C5F"/>
          </a:solidFill>
          <a:ln/>
        </p:spPr>
      </p:sp>
      <p:sp>
        <p:nvSpPr>
          <p:cNvPr id="28" name="Text 23"/>
          <p:cNvSpPr/>
          <p:nvPr/>
        </p:nvSpPr>
        <p:spPr>
          <a:xfrm>
            <a:off x="4892040" y="2286000"/>
            <a:ext cx="8229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Shop the Look</a:t>
            </a:r>
            <a:endParaRPr lang="en-US" sz="700" dirty="0"/>
          </a:p>
        </p:txBody>
      </p:sp>
      <p:sp>
        <p:nvSpPr>
          <p:cNvPr id="29" name="Text 24"/>
          <p:cNvSpPr/>
          <p:nvPr/>
        </p:nvSpPr>
        <p:spPr>
          <a:xfrm>
            <a:off x="6217920" y="777240"/>
            <a:ext cx="2743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100" kern="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— STORY / REEL</a:t>
            </a:r>
            <a:endParaRPr lang="en-US" sz="900" dirty="0"/>
          </a:p>
        </p:txBody>
      </p:sp>
      <p:sp>
        <p:nvSpPr>
          <p:cNvPr id="30" name="Shape 25"/>
          <p:cNvSpPr/>
          <p:nvPr/>
        </p:nvSpPr>
        <p:spPr>
          <a:xfrm>
            <a:off x="6583680" y="1051560"/>
            <a:ext cx="1463040" cy="1920240"/>
          </a:xfrm>
          <a:prstGeom prst="rect">
            <a:avLst/>
          </a:prstGeom>
          <a:solidFill>
            <a:srgbClr val="F4F7F9"/>
          </a:solidFill>
          <a:ln/>
        </p:spPr>
      </p:sp>
      <p:pic>
        <p:nvPicPr>
          <p:cNvPr id="31" name="Image 3" descr="https://replaymenswear.ie/cdn/shop/files/carhartt-wip-hooded-carhartt-sweat-1030547-in-grey-front.jpg?v=1772212984&amp;width=600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6583680" y="1051560"/>
            <a:ext cx="1463040" cy="1920240"/>
          </a:xfrm>
          <a:prstGeom prst="rect">
            <a:avLst/>
          </a:prstGeom>
        </p:spPr>
      </p:pic>
      <p:sp>
        <p:nvSpPr>
          <p:cNvPr id="32" name="Shape 26"/>
          <p:cNvSpPr/>
          <p:nvPr/>
        </p:nvSpPr>
        <p:spPr>
          <a:xfrm>
            <a:off x="6583680" y="2194560"/>
            <a:ext cx="1463040" cy="777240"/>
          </a:xfrm>
          <a:prstGeom prst="rect">
            <a:avLst/>
          </a:prstGeom>
          <a:solidFill>
            <a:srgbClr val="000000">
              <a:alpha val="60000"/>
            </a:srgbClr>
          </a:solidFill>
          <a:ln/>
        </p:spPr>
      </p:sp>
      <p:sp>
        <p:nvSpPr>
          <p:cNvPr id="33" name="Text 27"/>
          <p:cNvSpPr/>
          <p:nvPr/>
        </p:nvSpPr>
        <p:spPr>
          <a:xfrm>
            <a:off x="6675120" y="2240280"/>
            <a:ext cx="128016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spc="2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SEASON</a:t>
            </a:r>
            <a:endParaRPr lang="en-US" sz="600" dirty="0"/>
          </a:p>
        </p:txBody>
      </p:sp>
      <p:sp>
        <p:nvSpPr>
          <p:cNvPr id="34" name="Text 28"/>
          <p:cNvSpPr/>
          <p:nvPr/>
        </p:nvSpPr>
        <p:spPr>
          <a:xfrm>
            <a:off x="6675120" y="2377440"/>
            <a:ext cx="12801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Carhartt WIP</a:t>
            </a:r>
            <a:endParaRPr lang="en-US" sz="9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Hooded Sweatshirt</a:t>
            </a:r>
            <a:endParaRPr lang="en-US" sz="900" dirty="0"/>
          </a:p>
        </p:txBody>
      </p:sp>
      <p:sp>
        <p:nvSpPr>
          <p:cNvPr id="35" name="Text 29"/>
          <p:cNvSpPr/>
          <p:nvPr/>
        </p:nvSpPr>
        <p:spPr>
          <a:xfrm>
            <a:off x="6675120" y="2697480"/>
            <a:ext cx="12801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E31C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€100</a:t>
            </a:r>
            <a:endParaRPr lang="en-US" sz="1000" dirty="0"/>
          </a:p>
        </p:txBody>
      </p:sp>
      <p:sp>
        <p:nvSpPr>
          <p:cNvPr id="36" name="Text 30"/>
          <p:cNvSpPr/>
          <p:nvPr/>
        </p:nvSpPr>
        <p:spPr>
          <a:xfrm>
            <a:off x="6217920" y="3017520"/>
            <a:ext cx="27432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9:16 Vertical · IG Reels + FB Video</a:t>
            </a:r>
            <a:endParaRPr lang="en-US" sz="700" dirty="0"/>
          </a:p>
        </p:txBody>
      </p:sp>
      <p:sp>
        <p:nvSpPr>
          <p:cNvPr id="37" name="Text 31"/>
          <p:cNvSpPr/>
          <p:nvPr/>
        </p:nvSpPr>
        <p:spPr>
          <a:xfrm>
            <a:off x="640080" y="3246120"/>
            <a:ext cx="3657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100" kern="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— COLLECTION AD</a:t>
            </a:r>
            <a:endParaRPr lang="en-US" sz="900" dirty="0"/>
          </a:p>
        </p:txBody>
      </p:sp>
      <p:sp>
        <p:nvSpPr>
          <p:cNvPr id="38" name="Shape 32"/>
          <p:cNvSpPr/>
          <p:nvPr/>
        </p:nvSpPr>
        <p:spPr>
          <a:xfrm>
            <a:off x="640080" y="3520440"/>
            <a:ext cx="4114800" cy="1097280"/>
          </a:xfrm>
          <a:prstGeom prst="rect">
            <a:avLst/>
          </a:prstGeom>
          <a:solidFill>
            <a:srgbClr val="FFFFFF"/>
          </a:solidFill>
          <a:ln w="6350">
            <a:solidFill>
              <a:srgbClr val="E8ECEF"/>
            </a:solidFill>
            <a:prstDash val="solid"/>
          </a:ln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sp>
        <p:nvSpPr>
          <p:cNvPr id="39" name="Shape 33"/>
          <p:cNvSpPr/>
          <p:nvPr/>
        </p:nvSpPr>
        <p:spPr>
          <a:xfrm>
            <a:off x="640080" y="3520440"/>
            <a:ext cx="4114800" cy="640080"/>
          </a:xfrm>
          <a:prstGeom prst="rect">
            <a:avLst/>
          </a:prstGeom>
          <a:solidFill>
            <a:srgbClr val="F4F7F9"/>
          </a:solidFill>
          <a:ln/>
        </p:spPr>
      </p:sp>
      <p:pic>
        <p:nvPicPr>
          <p:cNvPr id="40" name="Image 4" descr="https://replaymenswear.ie/cdn/shop/files/carhartt-wip-american-script-sweatshirt-I025475-in-pale-blue-front.jpg?v=1758273923&amp;width=600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1371600" y="3520440"/>
            <a:ext cx="2651760" cy="640080"/>
          </a:xfrm>
          <a:prstGeom prst="rect">
            <a:avLst/>
          </a:prstGeom>
        </p:spPr>
      </p:pic>
      <p:sp>
        <p:nvSpPr>
          <p:cNvPr id="41" name="Shape 34"/>
          <p:cNvSpPr/>
          <p:nvPr/>
        </p:nvSpPr>
        <p:spPr>
          <a:xfrm>
            <a:off x="640080" y="4160520"/>
            <a:ext cx="457200" cy="457200"/>
          </a:xfrm>
          <a:prstGeom prst="rect">
            <a:avLst/>
          </a:prstGeom>
          <a:solidFill>
            <a:srgbClr val="F4F7F9"/>
          </a:solidFill>
          <a:ln/>
        </p:spPr>
      </p:sp>
      <p:pic>
        <p:nvPicPr>
          <p:cNvPr id="42" name="Image 5" descr="https://replaymenswear.ie/cdn/shop/files/carhartt-wip-s-s-chase-pique-polo-I023807-in-khaki-front.jpg?v=1772225007&amp;width=600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640080" y="4160520"/>
            <a:ext cx="457200" cy="457200"/>
          </a:xfrm>
          <a:prstGeom prst="rect">
            <a:avLst/>
          </a:prstGeom>
        </p:spPr>
      </p:pic>
      <p:sp>
        <p:nvSpPr>
          <p:cNvPr id="43" name="Text 35"/>
          <p:cNvSpPr/>
          <p:nvPr/>
        </p:nvSpPr>
        <p:spPr>
          <a:xfrm>
            <a:off x="1143000" y="4160520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Chase Polo</a:t>
            </a:r>
            <a:endParaRPr lang="en-US" sz="700" dirty="0"/>
          </a:p>
        </p:txBody>
      </p:sp>
      <p:sp>
        <p:nvSpPr>
          <p:cNvPr id="44" name="Text 36"/>
          <p:cNvSpPr/>
          <p:nvPr/>
        </p:nvSpPr>
        <p:spPr>
          <a:xfrm>
            <a:off x="1143000" y="4325112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E31C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€55</a:t>
            </a:r>
            <a:endParaRPr lang="en-US" sz="800" dirty="0"/>
          </a:p>
        </p:txBody>
      </p:sp>
      <p:sp>
        <p:nvSpPr>
          <p:cNvPr id="45" name="Shape 37"/>
          <p:cNvSpPr/>
          <p:nvPr/>
        </p:nvSpPr>
        <p:spPr>
          <a:xfrm>
            <a:off x="2011680" y="4160520"/>
            <a:ext cx="457200" cy="457200"/>
          </a:xfrm>
          <a:prstGeom prst="rect">
            <a:avLst/>
          </a:prstGeom>
          <a:solidFill>
            <a:srgbClr val="F4F7F9"/>
          </a:solidFill>
          <a:ln/>
        </p:spPr>
      </p:sp>
      <p:pic>
        <p:nvPicPr>
          <p:cNvPr id="46" name="Image 6" descr="https://replaymenswear.ie/cdn/shop/files/calvin-klein-circle-graphic-t-shirt-LV04RF801G-in-green-front.jpg?v=1770740039&amp;width=600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2011680" y="4160520"/>
            <a:ext cx="457200" cy="457200"/>
          </a:xfrm>
          <a:prstGeom prst="rect">
            <a:avLst/>
          </a:prstGeom>
        </p:spPr>
      </p:pic>
      <p:sp>
        <p:nvSpPr>
          <p:cNvPr id="47" name="Text 38"/>
          <p:cNvSpPr/>
          <p:nvPr/>
        </p:nvSpPr>
        <p:spPr>
          <a:xfrm>
            <a:off x="2514600" y="4160520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CK Graphic Tee</a:t>
            </a:r>
            <a:endParaRPr lang="en-US" sz="700" dirty="0"/>
          </a:p>
        </p:txBody>
      </p:sp>
      <p:sp>
        <p:nvSpPr>
          <p:cNvPr id="48" name="Text 39"/>
          <p:cNvSpPr/>
          <p:nvPr/>
        </p:nvSpPr>
        <p:spPr>
          <a:xfrm>
            <a:off x="2514600" y="4325112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E31C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€40</a:t>
            </a:r>
            <a:endParaRPr lang="en-US" sz="800" dirty="0"/>
          </a:p>
        </p:txBody>
      </p:sp>
      <p:sp>
        <p:nvSpPr>
          <p:cNvPr id="49" name="Shape 40"/>
          <p:cNvSpPr/>
          <p:nvPr/>
        </p:nvSpPr>
        <p:spPr>
          <a:xfrm>
            <a:off x="3383280" y="4160520"/>
            <a:ext cx="457200" cy="457200"/>
          </a:xfrm>
          <a:prstGeom prst="rect">
            <a:avLst/>
          </a:prstGeom>
          <a:solidFill>
            <a:srgbClr val="F4F7F9"/>
          </a:solidFill>
          <a:ln/>
        </p:spPr>
      </p:sp>
      <p:pic>
        <p:nvPicPr>
          <p:cNvPr id="50" name="Image 7" descr="https://replaymenswear.ie/cdn/shop/files/dickies-oakport-quarter-zip-DK0A4XD4-in-black-front.jpg?v=1761908357&amp;width=600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3383280" y="4160520"/>
            <a:ext cx="457200" cy="457200"/>
          </a:xfrm>
          <a:prstGeom prst="rect">
            <a:avLst/>
          </a:prstGeom>
        </p:spPr>
      </p:pic>
      <p:sp>
        <p:nvSpPr>
          <p:cNvPr id="51" name="Text 41"/>
          <p:cNvSpPr/>
          <p:nvPr/>
        </p:nvSpPr>
        <p:spPr>
          <a:xfrm>
            <a:off x="3886200" y="4160520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Oakport ¼ Zip</a:t>
            </a:r>
            <a:endParaRPr lang="en-US" sz="700" dirty="0"/>
          </a:p>
        </p:txBody>
      </p:sp>
      <p:sp>
        <p:nvSpPr>
          <p:cNvPr id="52" name="Text 42"/>
          <p:cNvSpPr/>
          <p:nvPr/>
        </p:nvSpPr>
        <p:spPr>
          <a:xfrm>
            <a:off x="3886200" y="4325112"/>
            <a:ext cx="8229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E31C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€69</a:t>
            </a:r>
            <a:endParaRPr lang="en-US" sz="800" dirty="0"/>
          </a:p>
        </p:txBody>
      </p:sp>
      <p:sp>
        <p:nvSpPr>
          <p:cNvPr id="53" name="Text 43"/>
          <p:cNvSpPr/>
          <p:nvPr/>
        </p:nvSpPr>
        <p:spPr>
          <a:xfrm>
            <a:off x="5029200" y="324612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100" kern="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 — DYNAMIC RETARGETING (PHASE 2)</a:t>
            </a:r>
            <a:endParaRPr lang="en-US" sz="900" dirty="0"/>
          </a:p>
        </p:txBody>
      </p:sp>
      <p:sp>
        <p:nvSpPr>
          <p:cNvPr id="54" name="Shape 44"/>
          <p:cNvSpPr/>
          <p:nvPr/>
        </p:nvSpPr>
        <p:spPr>
          <a:xfrm>
            <a:off x="5029200" y="3520440"/>
            <a:ext cx="3840480" cy="1097280"/>
          </a:xfrm>
          <a:prstGeom prst="rect">
            <a:avLst/>
          </a:prstGeom>
          <a:solidFill>
            <a:srgbClr val="FFFFFF"/>
          </a:solidFill>
          <a:ln w="6350">
            <a:solidFill>
              <a:srgbClr val="E8ECEF"/>
            </a:solidFill>
            <a:prstDash val="solid"/>
          </a:ln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sp>
        <p:nvSpPr>
          <p:cNvPr id="55" name="Shape 45"/>
          <p:cNvSpPr/>
          <p:nvPr/>
        </p:nvSpPr>
        <p:spPr>
          <a:xfrm>
            <a:off x="5029200" y="3520440"/>
            <a:ext cx="1371600" cy="1097280"/>
          </a:xfrm>
          <a:prstGeom prst="rect">
            <a:avLst/>
          </a:prstGeom>
          <a:solidFill>
            <a:srgbClr val="F4F7F9"/>
          </a:solidFill>
          <a:ln/>
        </p:spPr>
      </p:sp>
      <p:pic>
        <p:nvPicPr>
          <p:cNvPr id="56" name="Image 8" descr="https://replaymenswear.ie/cdn/shop/files/calvin-klein-1968-terry-nyc-graphic-sweatshirt-LV04RF233G-in-blue-front.jpg?v=1770737255&amp;width=600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5120640" y="3566160"/>
            <a:ext cx="1188720" cy="1005840"/>
          </a:xfrm>
          <a:prstGeom prst="rect">
            <a:avLst/>
          </a:prstGeom>
        </p:spPr>
      </p:pic>
      <p:sp>
        <p:nvSpPr>
          <p:cNvPr id="57" name="Shape 46"/>
          <p:cNvSpPr/>
          <p:nvPr/>
        </p:nvSpPr>
        <p:spPr>
          <a:xfrm>
            <a:off x="5029200" y="3520440"/>
            <a:ext cx="594360" cy="182880"/>
          </a:xfrm>
          <a:prstGeom prst="rect">
            <a:avLst/>
          </a:prstGeom>
          <a:solidFill>
            <a:srgbClr val="1A9E8F"/>
          </a:solidFill>
          <a:ln/>
        </p:spPr>
      </p:sp>
      <p:sp>
        <p:nvSpPr>
          <p:cNvPr id="58" name="Text 47"/>
          <p:cNvSpPr/>
          <p:nvPr/>
        </p:nvSpPr>
        <p:spPr>
          <a:xfrm>
            <a:off x="5029200" y="3520440"/>
            <a:ext cx="5943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Stock</a:t>
            </a:r>
            <a:endParaRPr lang="en-US" sz="600" dirty="0"/>
          </a:p>
        </p:txBody>
      </p:sp>
      <p:sp>
        <p:nvSpPr>
          <p:cNvPr id="59" name="Text 48"/>
          <p:cNvSpPr/>
          <p:nvPr/>
        </p:nvSpPr>
        <p:spPr>
          <a:xfrm>
            <a:off x="6492240" y="3611880"/>
            <a:ext cx="22860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Still thinking about it?</a:t>
            </a:r>
            <a:endParaRPr lang="en-US" sz="1000" dirty="0"/>
          </a:p>
        </p:txBody>
      </p:sp>
      <p:sp>
        <p:nvSpPr>
          <p:cNvPr id="60" name="Text 49"/>
          <p:cNvSpPr/>
          <p:nvPr/>
        </p:nvSpPr>
        <p:spPr>
          <a:xfrm>
            <a:off x="6492240" y="384048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8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CK NYC Graphic Sweatshirt — €80</a:t>
            </a:r>
            <a:endParaRPr lang="en-US" sz="8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8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shipping over €69. Easy returns.</a:t>
            </a:r>
            <a:endParaRPr lang="en-US" sz="800" dirty="0"/>
          </a:p>
        </p:txBody>
      </p:sp>
      <p:sp>
        <p:nvSpPr>
          <p:cNvPr id="61" name="Shape 50"/>
          <p:cNvSpPr/>
          <p:nvPr/>
        </p:nvSpPr>
        <p:spPr>
          <a:xfrm>
            <a:off x="6492240" y="4297680"/>
            <a:ext cx="1188720" cy="228600"/>
          </a:xfrm>
          <a:prstGeom prst="rect">
            <a:avLst/>
          </a:prstGeom>
          <a:solidFill>
            <a:srgbClr val="E31C5F"/>
          </a:solidFill>
          <a:ln/>
        </p:spPr>
      </p:sp>
      <p:sp>
        <p:nvSpPr>
          <p:cNvPr id="62" name="Text 51"/>
          <p:cNvSpPr/>
          <p:nvPr/>
        </p:nvSpPr>
        <p:spPr>
          <a:xfrm>
            <a:off x="6492240" y="4297680"/>
            <a:ext cx="11887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Your Order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DESIGNED CREATIVES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Canva / Photoshop Ad Examples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640080" y="1051560"/>
            <a:ext cx="7863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Graphics designed for the feed — bold text overlays, brand colours, promotional messaging. Produce these in Week 2 alongside the phone shoot.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640080" y="1463040"/>
            <a:ext cx="38404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100" kern="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 — SEASONAL PROMOTION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640080" y="1737360"/>
            <a:ext cx="3840480" cy="2926080"/>
          </a:xfrm>
          <a:prstGeom prst="rect">
            <a:avLst/>
          </a:prstGeom>
          <a:solidFill>
            <a:srgbClr val="1A2332"/>
          </a:solidFill>
          <a:ln/>
        </p:spPr>
      </p:sp>
      <p:sp>
        <p:nvSpPr>
          <p:cNvPr id="7" name="Shape 5"/>
          <p:cNvSpPr/>
          <p:nvPr/>
        </p:nvSpPr>
        <p:spPr>
          <a:xfrm>
            <a:off x="3200400" y="1737360"/>
            <a:ext cx="1645920" cy="1645920"/>
          </a:xfrm>
          <a:prstGeom prst="ellipse">
            <a:avLst/>
          </a:prstGeom>
          <a:solidFill>
            <a:srgbClr val="1A9E8F">
              <a:alpha val="30000"/>
            </a:srgbClr>
          </a:solidFill>
          <a:ln/>
        </p:spPr>
      </p:sp>
      <p:pic>
        <p:nvPicPr>
          <p:cNvPr id="8" name="Image 0" descr="https://replaymenswear.ie/cdn/shop/files/carhartt-wip-hooded-carhartt-sweat-1030547-in-grey-front.jpg?v=1772212984&amp;width=600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560320" y="1828800"/>
            <a:ext cx="1828800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77240" y="1920240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SEASON 2026</a:t>
            </a:r>
            <a:endParaRPr lang="en-US" sz="700" dirty="0"/>
          </a:p>
        </p:txBody>
      </p:sp>
      <p:sp>
        <p:nvSpPr>
          <p:cNvPr id="10" name="Text 7"/>
          <p:cNvSpPr/>
          <p:nvPr/>
        </p:nvSpPr>
        <p:spPr>
          <a:xfrm>
            <a:off x="777240" y="2194560"/>
            <a:ext cx="20116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Carhartt</a:t>
            </a:r>
            <a:endParaRPr lang="en-US" sz="24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WIP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777240" y="288036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9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Premium menswear.</a:t>
            </a:r>
            <a:endParaRPr lang="en-US" sz="9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9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Newbridge, Co. Kildare.</a:t>
            </a:r>
            <a:endParaRPr lang="en-US" sz="900" dirty="0"/>
          </a:p>
        </p:txBody>
      </p:sp>
      <p:sp>
        <p:nvSpPr>
          <p:cNvPr id="12" name="Shape 9"/>
          <p:cNvSpPr/>
          <p:nvPr/>
        </p:nvSpPr>
        <p:spPr>
          <a:xfrm>
            <a:off x="777240" y="3337560"/>
            <a:ext cx="1097280" cy="274320"/>
          </a:xfrm>
          <a:prstGeom prst="rect">
            <a:avLst/>
          </a:prstGeom>
          <a:solidFill>
            <a:srgbClr val="E31C5F"/>
          </a:solidFill>
          <a:ln/>
        </p:spPr>
      </p:sp>
      <p:sp>
        <p:nvSpPr>
          <p:cNvPr id="13" name="Text 10"/>
          <p:cNvSpPr/>
          <p:nvPr/>
        </p:nvSpPr>
        <p:spPr>
          <a:xfrm>
            <a:off x="777240" y="3337560"/>
            <a:ext cx="1097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1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Shop Now</a:t>
            </a:r>
            <a:endParaRPr lang="en-US" sz="800" dirty="0"/>
          </a:p>
        </p:txBody>
      </p:sp>
      <p:sp>
        <p:nvSpPr>
          <p:cNvPr id="14" name="Shape 11"/>
          <p:cNvSpPr/>
          <p:nvPr/>
        </p:nvSpPr>
        <p:spPr>
          <a:xfrm>
            <a:off x="640080" y="4343400"/>
            <a:ext cx="3840480" cy="320040"/>
          </a:xfrm>
          <a:prstGeom prst="rect">
            <a:avLst/>
          </a:prstGeom>
          <a:solidFill>
            <a:srgbClr val="000000">
              <a:alpha val="70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777240" y="4343400"/>
            <a:ext cx="35661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shipping over €69  ·  replaymenswear.ie</a:t>
            </a:r>
            <a:endParaRPr lang="en-US" sz="800" dirty="0"/>
          </a:p>
        </p:txBody>
      </p:sp>
      <p:sp>
        <p:nvSpPr>
          <p:cNvPr id="16" name="Text 13"/>
          <p:cNvSpPr/>
          <p:nvPr/>
        </p:nvSpPr>
        <p:spPr>
          <a:xfrm>
            <a:off x="4846320" y="1463040"/>
            <a:ext cx="4023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100" kern="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 — MULTI-BRAND SPOTLIGHT</a:t>
            </a:r>
            <a:endParaRPr lang="en-US" sz="900" dirty="0"/>
          </a:p>
        </p:txBody>
      </p:sp>
      <p:sp>
        <p:nvSpPr>
          <p:cNvPr id="17" name="Shape 14"/>
          <p:cNvSpPr/>
          <p:nvPr/>
        </p:nvSpPr>
        <p:spPr>
          <a:xfrm>
            <a:off x="4846320" y="1737360"/>
            <a:ext cx="4023360" cy="640080"/>
          </a:xfrm>
          <a:prstGeom prst="rect">
            <a:avLst/>
          </a:prstGeom>
          <a:solidFill>
            <a:srgbClr val="1A2332"/>
          </a:solidFill>
          <a:ln/>
        </p:spPr>
      </p:sp>
      <p:sp>
        <p:nvSpPr>
          <p:cNvPr id="18" name="Text 15"/>
          <p:cNvSpPr/>
          <p:nvPr/>
        </p:nvSpPr>
        <p:spPr>
          <a:xfrm>
            <a:off x="4983480" y="1783080"/>
            <a:ext cx="37490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b="1" spc="2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REPLAY MENSWEAR · NEWBRIDGE</a:t>
            </a:r>
            <a:endParaRPr lang="en-US" sz="700" dirty="0"/>
          </a:p>
        </p:txBody>
      </p:sp>
      <p:sp>
        <p:nvSpPr>
          <p:cNvPr id="19" name="Text 16"/>
          <p:cNvSpPr/>
          <p:nvPr/>
        </p:nvSpPr>
        <p:spPr>
          <a:xfrm>
            <a:off x="4983480" y="1965960"/>
            <a:ext cx="3749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brands you know.</a:t>
            </a:r>
            <a:endParaRPr lang="en-US" sz="1300" dirty="0"/>
          </a:p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shop you can trust.</a:t>
            </a:r>
            <a:endParaRPr lang="en-US" sz="1300" dirty="0"/>
          </a:p>
        </p:txBody>
      </p:sp>
      <p:sp>
        <p:nvSpPr>
          <p:cNvPr id="20" name="Shape 17"/>
          <p:cNvSpPr/>
          <p:nvPr/>
        </p:nvSpPr>
        <p:spPr>
          <a:xfrm>
            <a:off x="4846320" y="2423160"/>
            <a:ext cx="196596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8ECE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4846320" y="2423160"/>
            <a:ext cx="777240" cy="960120"/>
          </a:xfrm>
          <a:prstGeom prst="rect">
            <a:avLst/>
          </a:prstGeom>
          <a:solidFill>
            <a:srgbClr val="F4F7F9"/>
          </a:solidFill>
          <a:ln/>
        </p:spPr>
      </p:sp>
      <p:pic>
        <p:nvPicPr>
          <p:cNvPr id="22" name="Image 1" descr="https://replaymenswear.ie/cdn/shop/files/carhartt-wip-chase-sweatshirt-I033660-in-khaki-front.jpg?v=1772217667&amp;width=600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892040" y="2468880"/>
            <a:ext cx="685800" cy="868680"/>
          </a:xfrm>
          <a:prstGeom prst="rect">
            <a:avLst/>
          </a:prstGeom>
        </p:spPr>
      </p:pic>
      <p:sp>
        <p:nvSpPr>
          <p:cNvPr id="23" name="Text 19"/>
          <p:cNvSpPr/>
          <p:nvPr/>
        </p:nvSpPr>
        <p:spPr>
          <a:xfrm>
            <a:off x="5669280" y="2606040"/>
            <a:ext cx="1097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Carhartt WIP</a:t>
            </a:r>
            <a:endParaRPr lang="en-US" sz="900" dirty="0"/>
          </a:p>
        </p:txBody>
      </p:sp>
      <p:sp>
        <p:nvSpPr>
          <p:cNvPr id="24" name="Text 20"/>
          <p:cNvSpPr/>
          <p:nvPr/>
        </p:nvSpPr>
        <p:spPr>
          <a:xfrm>
            <a:off x="5669280" y="2880360"/>
            <a:ext cx="1097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€50</a:t>
            </a:r>
            <a:endParaRPr lang="en-US" sz="800" dirty="0"/>
          </a:p>
        </p:txBody>
      </p:sp>
      <p:sp>
        <p:nvSpPr>
          <p:cNvPr id="25" name="Shape 21"/>
          <p:cNvSpPr/>
          <p:nvPr/>
        </p:nvSpPr>
        <p:spPr>
          <a:xfrm>
            <a:off x="6858000" y="2423160"/>
            <a:ext cx="196596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8ECEF"/>
            </a:solidFill>
            <a:prstDash val="solid"/>
          </a:ln>
        </p:spPr>
      </p:sp>
      <p:sp>
        <p:nvSpPr>
          <p:cNvPr id="26" name="Shape 22"/>
          <p:cNvSpPr/>
          <p:nvPr/>
        </p:nvSpPr>
        <p:spPr>
          <a:xfrm>
            <a:off x="6858000" y="2423160"/>
            <a:ext cx="777240" cy="960120"/>
          </a:xfrm>
          <a:prstGeom prst="rect">
            <a:avLst/>
          </a:prstGeom>
          <a:solidFill>
            <a:srgbClr val="F4F7F9"/>
          </a:solidFill>
          <a:ln/>
        </p:spPr>
      </p:sp>
      <p:pic>
        <p:nvPicPr>
          <p:cNvPr id="27" name="Image 2" descr="https://replaymenswear.ie/cdn/shop/files/tommy-jeans-essential-regular-fit-polo-top-edm0dm22711-blue-front-replay-menswear.jpg?v=1773154383&amp;width=600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6903720" y="2468880"/>
            <a:ext cx="685800" cy="868680"/>
          </a:xfrm>
          <a:prstGeom prst="rect">
            <a:avLst/>
          </a:prstGeom>
        </p:spPr>
      </p:pic>
      <p:sp>
        <p:nvSpPr>
          <p:cNvPr id="28" name="Text 23"/>
          <p:cNvSpPr/>
          <p:nvPr/>
        </p:nvSpPr>
        <p:spPr>
          <a:xfrm>
            <a:off x="7680960" y="2606040"/>
            <a:ext cx="1097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Tommy Jeans</a:t>
            </a:r>
            <a:endParaRPr lang="en-US" sz="900" dirty="0"/>
          </a:p>
        </p:txBody>
      </p:sp>
      <p:sp>
        <p:nvSpPr>
          <p:cNvPr id="29" name="Text 24"/>
          <p:cNvSpPr/>
          <p:nvPr/>
        </p:nvSpPr>
        <p:spPr>
          <a:xfrm>
            <a:off x="7680960" y="2880360"/>
            <a:ext cx="1097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€30</a:t>
            </a:r>
            <a:endParaRPr lang="en-US" sz="800" dirty="0"/>
          </a:p>
        </p:txBody>
      </p:sp>
      <p:sp>
        <p:nvSpPr>
          <p:cNvPr id="30" name="Shape 25"/>
          <p:cNvSpPr/>
          <p:nvPr/>
        </p:nvSpPr>
        <p:spPr>
          <a:xfrm>
            <a:off x="4846320" y="3429000"/>
            <a:ext cx="196596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8ECEF"/>
            </a:solidFill>
            <a:prstDash val="solid"/>
          </a:ln>
        </p:spPr>
      </p:sp>
      <p:sp>
        <p:nvSpPr>
          <p:cNvPr id="31" name="Shape 26"/>
          <p:cNvSpPr/>
          <p:nvPr/>
        </p:nvSpPr>
        <p:spPr>
          <a:xfrm>
            <a:off x="4846320" y="3429000"/>
            <a:ext cx="777240" cy="960120"/>
          </a:xfrm>
          <a:prstGeom prst="rect">
            <a:avLst/>
          </a:prstGeom>
          <a:solidFill>
            <a:srgbClr val="F4F7F9"/>
          </a:solidFill>
          <a:ln/>
        </p:spPr>
      </p:sp>
      <p:pic>
        <p:nvPicPr>
          <p:cNvPr id="32" name="Image 3" descr="https://replaymenswear.ie/cdn/shop/files/dickies-oakport-quarter-zip-DK0A4XD4-in-cream-front.jpg?v=1770826543&amp;width=600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4892040" y="3474720"/>
            <a:ext cx="685800" cy="868680"/>
          </a:xfrm>
          <a:prstGeom prst="rect">
            <a:avLst/>
          </a:prstGeom>
        </p:spPr>
      </p:pic>
      <p:sp>
        <p:nvSpPr>
          <p:cNvPr id="33" name="Text 27"/>
          <p:cNvSpPr/>
          <p:nvPr/>
        </p:nvSpPr>
        <p:spPr>
          <a:xfrm>
            <a:off x="5669280" y="3611880"/>
            <a:ext cx="1097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Dickies</a:t>
            </a:r>
            <a:endParaRPr lang="en-US" sz="900" dirty="0"/>
          </a:p>
        </p:txBody>
      </p:sp>
      <p:sp>
        <p:nvSpPr>
          <p:cNvPr id="34" name="Text 28"/>
          <p:cNvSpPr/>
          <p:nvPr/>
        </p:nvSpPr>
        <p:spPr>
          <a:xfrm>
            <a:off x="5669280" y="3886200"/>
            <a:ext cx="1097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€29</a:t>
            </a:r>
            <a:endParaRPr lang="en-US" sz="800" dirty="0"/>
          </a:p>
        </p:txBody>
      </p:sp>
      <p:sp>
        <p:nvSpPr>
          <p:cNvPr id="35" name="Shape 29"/>
          <p:cNvSpPr/>
          <p:nvPr/>
        </p:nvSpPr>
        <p:spPr>
          <a:xfrm>
            <a:off x="6858000" y="3429000"/>
            <a:ext cx="196596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8ECEF"/>
            </a:solidFill>
            <a:prstDash val="solid"/>
          </a:ln>
        </p:spPr>
      </p:sp>
      <p:sp>
        <p:nvSpPr>
          <p:cNvPr id="36" name="Shape 30"/>
          <p:cNvSpPr/>
          <p:nvPr/>
        </p:nvSpPr>
        <p:spPr>
          <a:xfrm>
            <a:off x="6858000" y="3429000"/>
            <a:ext cx="777240" cy="960120"/>
          </a:xfrm>
          <a:prstGeom prst="rect">
            <a:avLst/>
          </a:prstGeom>
          <a:solidFill>
            <a:srgbClr val="F4F7F9"/>
          </a:solidFill>
          <a:ln/>
        </p:spPr>
      </p:sp>
      <p:pic>
        <p:nvPicPr>
          <p:cNvPr id="37" name="Image 4" descr="https://replaymenswear.ie/cdn/shop/files/calvin-klein-cotton-waffle-knit-jumper-lv04rd313g-front-light-blue-replay-menswear.jpg?v=1773594049&amp;width=600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6903720" y="3474720"/>
            <a:ext cx="685800" cy="868680"/>
          </a:xfrm>
          <a:prstGeom prst="rect">
            <a:avLst/>
          </a:prstGeom>
        </p:spPr>
      </p:pic>
      <p:sp>
        <p:nvSpPr>
          <p:cNvPr id="38" name="Text 31"/>
          <p:cNvSpPr/>
          <p:nvPr/>
        </p:nvSpPr>
        <p:spPr>
          <a:xfrm>
            <a:off x="7680960" y="3611880"/>
            <a:ext cx="1097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Calvin Klein</a:t>
            </a:r>
            <a:endParaRPr lang="en-US" sz="900" dirty="0"/>
          </a:p>
        </p:txBody>
      </p:sp>
      <p:sp>
        <p:nvSpPr>
          <p:cNvPr id="39" name="Text 32"/>
          <p:cNvSpPr/>
          <p:nvPr/>
        </p:nvSpPr>
        <p:spPr>
          <a:xfrm>
            <a:off x="7680960" y="3886200"/>
            <a:ext cx="1097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€30</a:t>
            </a:r>
            <a:endParaRPr lang="en-US" sz="800" dirty="0"/>
          </a:p>
        </p:txBody>
      </p:sp>
      <p:sp>
        <p:nvSpPr>
          <p:cNvPr id="40" name="Shape 33"/>
          <p:cNvSpPr/>
          <p:nvPr/>
        </p:nvSpPr>
        <p:spPr>
          <a:xfrm>
            <a:off x="4846320" y="4434840"/>
            <a:ext cx="4023360" cy="228600"/>
          </a:xfrm>
          <a:prstGeom prst="rect">
            <a:avLst/>
          </a:prstGeom>
          <a:solidFill>
            <a:srgbClr val="E31C5F"/>
          </a:solidFill>
          <a:ln/>
        </p:spPr>
      </p:sp>
      <p:sp>
        <p:nvSpPr>
          <p:cNvPr id="41" name="Text 34"/>
          <p:cNvSpPr/>
          <p:nvPr/>
        </p:nvSpPr>
        <p:spPr>
          <a:xfrm>
            <a:off x="4846320" y="4434840"/>
            <a:ext cx="4023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1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SHIPPING OVER €69  →  SHOP THE COLLECTION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DIAGNOSTICS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Reading the Data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" y="1234440"/>
            <a:ext cx="7863840" cy="0"/>
          </a:xfrm>
          <a:prstGeom prst="line">
            <a:avLst/>
          </a:prstGeom>
          <a:noFill/>
          <a:ln w="19050">
            <a:solidFill>
              <a:srgbClr val="E8ECE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371600"/>
            <a:ext cx="7863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Five signals to watch weekly — and what each one means for your next move.</a:t>
            </a:r>
            <a:endParaRPr lang="en-US" sz="1200" dirty="0"/>
          </a:p>
        </p:txBody>
      </p:sp>
      <p:graphicFrame>
        <p:nvGraphicFramePr>
          <p:cNvPr id="1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40080" y="1828800"/>
          <a:ext cx="7863840" cy="914400"/>
        </p:xfrm>
        <a:graphic>
          <a:graphicData uri="http://schemas.openxmlformats.org/drawingml/2006/table">
            <a:tbl>
              <a:tblPr/>
              <a:tblGrid>
                <a:gridCol w="2011680"/>
                <a:gridCol w="5852160"/>
              </a:tblGrid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Signal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What It Means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CTR &lt; 0.8%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Creative problem. The hook isn't earning the click. Pause and launch a new creative with a different lead image.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Good CTR, no purchases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NOT an ads problem. People click but don't buy. Audit Shopify funnel: mobile speed, checkout flow, product page.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CPM &gt; €22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Audience too narrow for budget. Broaden geo by 15km or loosen interest targeting.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Frequency &gt; 3.5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Audience saturation. Same people seeing the same ad too often. Introduce new creative and expand audience.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ATC &gt; 3%, purchase &lt; 1%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Cart abandonment. Activate retargeting earlier and audit checkout UX for unexpected friction.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hape 4"/>
          <p:cNvSpPr/>
          <p:nvPr/>
        </p:nvSpPr>
        <p:spPr>
          <a:xfrm>
            <a:off x="640080" y="4160520"/>
            <a:ext cx="7863840" cy="457200"/>
          </a:xfrm>
          <a:prstGeom prst="rect">
            <a:avLst/>
          </a:prstGeom>
          <a:solidFill>
            <a:srgbClr val="1A9E8F"/>
          </a:solidFill>
          <a:ln/>
        </p:spPr>
      </p:sp>
      <p:sp>
        <p:nvSpPr>
          <p:cNvPr id="8" name="Text 5"/>
          <p:cNvSpPr/>
          <p:nvPr/>
        </p:nvSpPr>
        <p:spPr>
          <a:xfrm>
            <a:off x="822960" y="4160520"/>
            <a:ext cx="7498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100" kern="0" dirty="0">
                <a:solidFill>
                  <a:srgbClr val="FFFFFF"/>
                </a:solidFill>
              </a:rPr>
              <a:t>KILL CRITERIA  </a:t>
            </a:r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</a:rPr>
              <a:t>Pause any creative with CTR below 0.8% after 500+ impressions and 48+ hours running. Do not pause earlier — the data is too thin to be meaningful.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A0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09728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Email &amp;</a:t>
            </a:r>
            <a:endParaRPr lang="en-US" sz="4800" dirty="0"/>
          </a:p>
          <a:p>
            <a:pPr indent="0" marL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Owned</a:t>
            </a:r>
            <a:endParaRPr lang="en-US" sz="4800" dirty="0"/>
          </a:p>
          <a:p>
            <a:pPr indent="0" marL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Audience</a:t>
            </a:r>
            <a:endParaRPr lang="en-US" sz="4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OWNED AUDIENCE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Email Capture Strategy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" y="1234440"/>
            <a:ext cx="7863840" cy="0"/>
          </a:xfrm>
          <a:prstGeom prst="line">
            <a:avLst/>
          </a:prstGeom>
          <a:noFill/>
          <a:ln w="19050">
            <a:solidFill>
              <a:srgbClr val="E8ECE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371600"/>
            <a:ext cx="7863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 builds the pixel. Email is the asset you own permanently, regardless of what the algorithm does.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640080" y="182880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Recommended Setup</a:t>
            </a:r>
            <a:endParaRPr lang="en-US" sz="1300" dirty="0"/>
          </a:p>
        </p:txBody>
      </p:sp>
      <p:graphicFrame>
        <p:nvGraphicFramePr>
          <p:cNvPr id="1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40080" y="2148840"/>
          <a:ext cx="3840480" cy="914400"/>
        </p:xfrm>
        <a:graphic>
          <a:graphicData uri="http://schemas.openxmlformats.org/drawingml/2006/table">
            <a:tbl>
              <a:tblPr/>
              <a:tblGrid>
                <a:gridCol w="1371600"/>
                <a:gridCol w="2468880"/>
              </a:tblGrid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Tool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Purpose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Klaviyo (Shopify)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Email + SMS list management, automations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Shopify popup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10% off first order in exchange for email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Checkout opt-in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Default-on email opt-in at checkout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Meta Lead Ads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Email capture directly within Meta — Month 2+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5"/>
          <p:cNvSpPr/>
          <p:nvPr/>
        </p:nvSpPr>
        <p:spPr>
          <a:xfrm>
            <a:off x="4846320" y="182880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Automation Sequences</a:t>
            </a:r>
            <a:endParaRPr lang="en-US" sz="1300" dirty="0"/>
          </a:p>
        </p:txBody>
      </p:sp>
      <p:graphicFrame>
        <p:nvGraphicFramePr>
          <p:cNvPr id="33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846320" y="2148840"/>
          <a:ext cx="4023360" cy="914400"/>
        </p:xfrm>
        <a:graphic>
          <a:graphicData uri="http://schemas.openxmlformats.org/drawingml/2006/table">
            <a:tbl>
              <a:tblPr/>
              <a:tblGrid>
                <a:gridCol w="1097280"/>
                <a:gridCol w="1280160"/>
                <a:gridCol w="1645920"/>
              </a:tblGrid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Sequence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Trigger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Goal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Welcome flow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Email sign-up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Introduce + redeem discount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Abandoned cart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ATC, no purchase 1hr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Recover sale — free shipping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Post-purchase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First purchase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Thank you + review request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Win-back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 purchase 90 days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New arrivals + seasonal offer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31C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09728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Seasonal</a:t>
            </a:r>
            <a:endParaRPr lang="en-US" sz="4800" dirty="0"/>
          </a:p>
          <a:p>
            <a:pPr indent="0" marL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Calendar</a:t>
            </a:r>
            <a:endParaRPr lang="en-US" sz="4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TIMING STRATEGY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Seasonal Campaign Calendar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" y="1234440"/>
            <a:ext cx="7863840" cy="0"/>
          </a:xfrm>
          <a:prstGeom prst="line">
            <a:avLst/>
          </a:prstGeom>
          <a:noFill/>
          <a:ln w="19050">
            <a:solidFill>
              <a:srgbClr val="E8ECEF"/>
            </a:solidFill>
            <a:prstDash val="solid"/>
          </a:ln>
        </p:spPr>
      </p:sp>
      <p:graphicFrame>
        <p:nvGraphicFramePr>
          <p:cNvPr id="1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40080" y="1371600"/>
          <a:ext cx="7863840" cy="914400"/>
        </p:xfrm>
        <a:graphic>
          <a:graphicData uri="http://schemas.openxmlformats.org/drawingml/2006/table">
            <a:tbl>
              <a:tblPr/>
              <a:tblGrid>
                <a:gridCol w="822960"/>
                <a:gridCol w="640080"/>
                <a:gridCol w="1828800"/>
                <a:gridCol w="4572000"/>
              </a:tblGrid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When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Priority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Event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Campaign Angle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Mar-May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High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Spring / New Season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Lightweight jackets, chinos, polos. "Spring edit just landed."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June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E8A0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Medium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Father's Day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Gift buyer segment (women 28-50). "The brands he actually wears."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September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High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Wardrobe Reset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"New season. Update the wardrobe." Natural buying moment.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Oct-Nov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High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Pre-Christmas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Build awareness before Black Friday noise.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Late Nov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High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Black Friday / Cyber Monday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Budget +30-40% if Phase 2 met. Peak conversion week.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December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High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Christmas Gifting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Women shopping for men. "Still looking for him?"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January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E8A02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Medium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New Year / Sales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Clearance + "New year, new wardrobe." Low CPMs = testing window.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hape 3"/>
          <p:cNvSpPr/>
          <p:nvPr/>
        </p:nvSpPr>
        <p:spPr>
          <a:xfrm>
            <a:off x="640080" y="4297680"/>
            <a:ext cx="7863840" cy="365760"/>
          </a:xfrm>
          <a:prstGeom prst="rect">
            <a:avLst/>
          </a:prstGeom>
          <a:solidFill>
            <a:srgbClr val="E8A020"/>
          </a:solidFill>
          <a:ln/>
        </p:spPr>
      </p:sp>
      <p:sp>
        <p:nvSpPr>
          <p:cNvPr id="7" name="Text 4"/>
          <p:cNvSpPr/>
          <p:nvPr/>
        </p:nvSpPr>
        <p:spPr>
          <a:xfrm>
            <a:off x="822960" y="4297680"/>
            <a:ext cx="7498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TIMING — Increase budget 20-30% during Black Friday and Christmas (Phase 2 criteria must be met first).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A23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09728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Platforms &amp;</a:t>
            </a:r>
            <a:endParaRPr lang="en-US" sz="4800" dirty="0"/>
          </a:p>
          <a:p>
            <a:pPr indent="0" marL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Performance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Where We Start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" y="1234440"/>
            <a:ext cx="7863840" cy="0"/>
          </a:xfrm>
          <a:prstGeom prst="line">
            <a:avLst/>
          </a:prstGeom>
          <a:noFill/>
          <a:ln w="19050">
            <a:solidFill>
              <a:srgbClr val="E8ECE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40080" y="1417320"/>
            <a:ext cx="2606040" cy="3108960"/>
          </a:xfrm>
          <a:prstGeom prst="rect">
            <a:avLst/>
          </a:prstGeom>
          <a:solidFill>
            <a:srgbClr val="F4F7F9"/>
          </a:solidFill>
          <a:ln/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822960" y="155448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PLACE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822960" y="1783080"/>
            <a:ext cx="21945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Existing Strengths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822960" y="2194560"/>
            <a:ext cx="219456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Shopify store live — replaymenswear.ie</a:t>
            </a:r>
            <a:endParaRPr lang="en-US" sz="9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100+ years of local reputation in Newbridge</a:t>
            </a:r>
            <a:endParaRPr lang="en-US" sz="9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Premium brands: Carhartt, Tommy Jeans, CK, Dickies, Farah</a:t>
            </a:r>
            <a:endParaRPr lang="en-US" sz="9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shipping over €69 — strong conversion hook</a:t>
            </a:r>
            <a:endParaRPr lang="en-US" sz="9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Physical store: Whitewater Shopping Centre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3429000" y="1417320"/>
            <a:ext cx="2606040" cy="3108960"/>
          </a:xfrm>
          <a:prstGeom prst="rect">
            <a:avLst/>
          </a:prstGeom>
          <a:solidFill>
            <a:srgbClr val="F4F7F9"/>
          </a:solidFill>
          <a:ln/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3611880" y="155448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E31C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STARTING POINT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3611880" y="1783080"/>
            <a:ext cx="21945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We're Working With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3611880" y="2194560"/>
            <a:ext cx="219456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Facebook page: 0 followers</a:t>
            </a:r>
            <a:endParaRPr lang="en-US" sz="9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pixel data — clean slate</a:t>
            </a:r>
            <a:endParaRPr lang="en-US" sz="9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existing ad creative</a:t>
            </a:r>
            <a:endParaRPr lang="en-US" sz="9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 images available (same as every competitor)</a:t>
            </a:r>
            <a:endParaRPr lang="en-US" sz="9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1 budget: €500/month (scaling to €1,000)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6217920" y="1417320"/>
            <a:ext cx="2606040" cy="3108960"/>
          </a:xfrm>
          <a:prstGeom prst="rect">
            <a:avLst/>
          </a:prstGeom>
          <a:solidFill>
            <a:srgbClr val="F4F7F9"/>
          </a:solidFill>
          <a:ln/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6400800" y="155448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E8A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OPPORTUNITY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6400800" y="1783080"/>
            <a:ext cx="21945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This Can Work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0" y="2194560"/>
            <a:ext cx="2194560" cy="2194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Kildare market underserved for premium menswear online</a:t>
            </a:r>
            <a:endParaRPr lang="en-US" sz="9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Strong brands drive search intent — Meta can intercept</a:t>
            </a:r>
            <a:endParaRPr lang="en-US" sz="9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Interest-based targeting drives early traffic while pixel learns</a:t>
            </a:r>
            <a:endParaRPr lang="en-US" sz="9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trust + premium brand access = unique positioning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MEASURING SUCCESS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KPIs by Phase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" y="1234440"/>
            <a:ext cx="7863840" cy="0"/>
          </a:xfrm>
          <a:prstGeom prst="line">
            <a:avLst/>
          </a:prstGeom>
          <a:noFill/>
          <a:ln w="19050">
            <a:solidFill>
              <a:srgbClr val="E8ECE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37160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31C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1 · Months 1-2 · Learning Metrics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640080" y="1691640"/>
            <a:ext cx="1463040" cy="640080"/>
          </a:xfrm>
          <a:prstGeom prst="rect">
            <a:avLst/>
          </a:prstGeom>
          <a:solidFill>
            <a:srgbClr val="F4F7F9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737360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50" kern="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CPM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640080" y="1920240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31C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€8-18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2240280" y="1691640"/>
            <a:ext cx="1463040" cy="640080"/>
          </a:xfrm>
          <a:prstGeom prst="rect">
            <a:avLst/>
          </a:prstGeom>
          <a:solidFill>
            <a:srgbClr val="F4F7F9"/>
          </a:solidFill>
          <a:ln/>
        </p:spPr>
      </p:sp>
      <p:sp>
        <p:nvSpPr>
          <p:cNvPr id="10" name="Text 8"/>
          <p:cNvSpPr/>
          <p:nvPr/>
        </p:nvSpPr>
        <p:spPr>
          <a:xfrm>
            <a:off x="2240280" y="1737360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50" kern="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CTR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2240280" y="1920240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31C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&gt; 1.5%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840480" y="1691640"/>
            <a:ext cx="1463040" cy="640080"/>
          </a:xfrm>
          <a:prstGeom prst="rect">
            <a:avLst/>
          </a:prstGeom>
          <a:solidFill>
            <a:srgbClr val="F4F7F9"/>
          </a:solidFill>
          <a:ln/>
        </p:spPr>
      </p:sp>
      <p:sp>
        <p:nvSpPr>
          <p:cNvPr id="13" name="Text 11"/>
          <p:cNvSpPr/>
          <p:nvPr/>
        </p:nvSpPr>
        <p:spPr>
          <a:xfrm>
            <a:off x="3840480" y="1737360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50" kern="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CPC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3840480" y="1920240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31C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&lt; €0.80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440680" y="1691640"/>
            <a:ext cx="1463040" cy="640080"/>
          </a:xfrm>
          <a:prstGeom prst="rect">
            <a:avLst/>
          </a:prstGeom>
          <a:solidFill>
            <a:srgbClr val="F4F7F9"/>
          </a:solidFill>
          <a:ln/>
        </p:spPr>
      </p:sp>
      <p:sp>
        <p:nvSpPr>
          <p:cNvPr id="16" name="Text 14"/>
          <p:cNvSpPr/>
          <p:nvPr/>
        </p:nvSpPr>
        <p:spPr>
          <a:xfrm>
            <a:off x="5440680" y="1737360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50" kern="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Sessions/mo</a:t>
            </a:r>
            <a:endParaRPr lang="en-US" sz="800" dirty="0"/>
          </a:p>
        </p:txBody>
      </p:sp>
      <p:sp>
        <p:nvSpPr>
          <p:cNvPr id="17" name="Text 15"/>
          <p:cNvSpPr/>
          <p:nvPr/>
        </p:nvSpPr>
        <p:spPr>
          <a:xfrm>
            <a:off x="5440680" y="1920240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31C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500+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7040880" y="1691640"/>
            <a:ext cx="1463040" cy="640080"/>
          </a:xfrm>
          <a:prstGeom prst="rect">
            <a:avLst/>
          </a:prstGeom>
          <a:solidFill>
            <a:srgbClr val="F4F7F9"/>
          </a:solidFill>
          <a:ln/>
        </p:spPr>
      </p:sp>
      <p:sp>
        <p:nvSpPr>
          <p:cNvPr id="19" name="Text 17"/>
          <p:cNvSpPr/>
          <p:nvPr/>
        </p:nvSpPr>
        <p:spPr>
          <a:xfrm>
            <a:off x="7040880" y="1737360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50" kern="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 Captures</a:t>
            </a:r>
            <a:endParaRPr lang="en-US" sz="800" dirty="0"/>
          </a:p>
        </p:txBody>
      </p:sp>
      <p:sp>
        <p:nvSpPr>
          <p:cNvPr id="20" name="Text 18"/>
          <p:cNvSpPr/>
          <p:nvPr/>
        </p:nvSpPr>
        <p:spPr>
          <a:xfrm>
            <a:off x="7040880" y="1920240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31C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50+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40080" y="246888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2 · Months 3-4 · Performance Metrics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640080" y="2788920"/>
            <a:ext cx="1463040" cy="640080"/>
          </a:xfrm>
          <a:prstGeom prst="rect">
            <a:avLst/>
          </a:prstGeom>
          <a:solidFill>
            <a:srgbClr val="F4F7F9"/>
          </a:solidFill>
          <a:ln/>
        </p:spPr>
      </p:sp>
      <p:sp>
        <p:nvSpPr>
          <p:cNvPr id="23" name="Text 21"/>
          <p:cNvSpPr/>
          <p:nvPr/>
        </p:nvSpPr>
        <p:spPr>
          <a:xfrm>
            <a:off x="640080" y="2834640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50" kern="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ROAS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640080" y="3017520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A9E8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1.5-2.5x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2240280" y="2788920"/>
            <a:ext cx="1463040" cy="640080"/>
          </a:xfrm>
          <a:prstGeom prst="rect">
            <a:avLst/>
          </a:prstGeom>
          <a:solidFill>
            <a:srgbClr val="F4F7F9"/>
          </a:solidFill>
          <a:ln/>
        </p:spPr>
      </p:sp>
      <p:sp>
        <p:nvSpPr>
          <p:cNvPr id="26" name="Text 24"/>
          <p:cNvSpPr/>
          <p:nvPr/>
        </p:nvSpPr>
        <p:spPr>
          <a:xfrm>
            <a:off x="2240280" y="2834640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50" kern="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Cost/Purchase</a:t>
            </a:r>
            <a:endParaRPr lang="en-US" sz="800" dirty="0"/>
          </a:p>
        </p:txBody>
      </p:sp>
      <p:sp>
        <p:nvSpPr>
          <p:cNvPr id="27" name="Text 25"/>
          <p:cNvSpPr/>
          <p:nvPr/>
        </p:nvSpPr>
        <p:spPr>
          <a:xfrm>
            <a:off x="2240280" y="3017520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A9E8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€12-20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840480" y="2788920"/>
            <a:ext cx="1463040" cy="640080"/>
          </a:xfrm>
          <a:prstGeom prst="rect">
            <a:avLst/>
          </a:prstGeom>
          <a:solidFill>
            <a:srgbClr val="F4F7F9"/>
          </a:solidFill>
          <a:ln/>
        </p:spPr>
      </p:sp>
      <p:sp>
        <p:nvSpPr>
          <p:cNvPr id="29" name="Text 27"/>
          <p:cNvSpPr/>
          <p:nvPr/>
        </p:nvSpPr>
        <p:spPr>
          <a:xfrm>
            <a:off x="3840480" y="2834640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50" kern="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Add-to-Cart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3840480" y="3017520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A9E8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&gt; 3%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5440680" y="2788920"/>
            <a:ext cx="1463040" cy="640080"/>
          </a:xfrm>
          <a:prstGeom prst="rect">
            <a:avLst/>
          </a:prstGeom>
          <a:solidFill>
            <a:srgbClr val="F4F7F9"/>
          </a:solidFill>
          <a:ln/>
        </p:spPr>
      </p:sp>
      <p:sp>
        <p:nvSpPr>
          <p:cNvPr id="32" name="Text 30"/>
          <p:cNvSpPr/>
          <p:nvPr/>
        </p:nvSpPr>
        <p:spPr>
          <a:xfrm>
            <a:off x="5440680" y="2834640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50" kern="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Retarget CTR</a:t>
            </a:r>
            <a:endParaRPr lang="en-US" sz="800" dirty="0"/>
          </a:p>
        </p:txBody>
      </p:sp>
      <p:sp>
        <p:nvSpPr>
          <p:cNvPr id="33" name="Text 31"/>
          <p:cNvSpPr/>
          <p:nvPr/>
        </p:nvSpPr>
        <p:spPr>
          <a:xfrm>
            <a:off x="5440680" y="3017520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A9E8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&gt; 2.5%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7040880" y="2788920"/>
            <a:ext cx="1463040" cy="640080"/>
          </a:xfrm>
          <a:prstGeom prst="rect">
            <a:avLst/>
          </a:prstGeom>
          <a:solidFill>
            <a:srgbClr val="F4F7F9"/>
          </a:solidFill>
          <a:ln/>
        </p:spPr>
      </p:sp>
      <p:sp>
        <p:nvSpPr>
          <p:cNvPr id="35" name="Text 33"/>
          <p:cNvSpPr/>
          <p:nvPr/>
        </p:nvSpPr>
        <p:spPr>
          <a:xfrm>
            <a:off x="7040880" y="2834640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50" kern="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AOV</a:t>
            </a:r>
            <a:endParaRPr lang="en-US" sz="800" dirty="0"/>
          </a:p>
        </p:txBody>
      </p:sp>
      <p:sp>
        <p:nvSpPr>
          <p:cNvPr id="36" name="Text 34"/>
          <p:cNvSpPr/>
          <p:nvPr/>
        </p:nvSpPr>
        <p:spPr>
          <a:xfrm>
            <a:off x="7040880" y="3017520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A9E8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Track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40080" y="356616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8A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3 · Month 5+ · Scale Metrics</a:t>
            </a:r>
            <a:endParaRPr lang="en-US" sz="1100" dirty="0"/>
          </a:p>
        </p:txBody>
      </p:sp>
      <p:sp>
        <p:nvSpPr>
          <p:cNvPr id="38" name="Shape 36"/>
          <p:cNvSpPr/>
          <p:nvPr/>
        </p:nvSpPr>
        <p:spPr>
          <a:xfrm>
            <a:off x="640080" y="3886200"/>
            <a:ext cx="1463040" cy="640080"/>
          </a:xfrm>
          <a:prstGeom prst="rect">
            <a:avLst/>
          </a:prstGeom>
          <a:solidFill>
            <a:srgbClr val="F4F7F9"/>
          </a:solidFill>
          <a:ln/>
        </p:spPr>
      </p:sp>
      <p:sp>
        <p:nvSpPr>
          <p:cNvPr id="39" name="Text 37"/>
          <p:cNvSpPr/>
          <p:nvPr/>
        </p:nvSpPr>
        <p:spPr>
          <a:xfrm>
            <a:off x="640080" y="3931920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50" kern="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ROAS</a:t>
            </a:r>
            <a:endParaRPr lang="en-US" sz="800" dirty="0"/>
          </a:p>
        </p:txBody>
      </p:sp>
      <p:sp>
        <p:nvSpPr>
          <p:cNvPr id="40" name="Text 38"/>
          <p:cNvSpPr/>
          <p:nvPr/>
        </p:nvSpPr>
        <p:spPr>
          <a:xfrm>
            <a:off x="640080" y="4114800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8A0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2.5x+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2240280" y="3886200"/>
            <a:ext cx="1463040" cy="640080"/>
          </a:xfrm>
          <a:prstGeom prst="rect">
            <a:avLst/>
          </a:prstGeom>
          <a:solidFill>
            <a:srgbClr val="F4F7F9"/>
          </a:solidFill>
          <a:ln/>
        </p:spPr>
      </p:sp>
      <p:sp>
        <p:nvSpPr>
          <p:cNvPr id="42" name="Text 40"/>
          <p:cNvSpPr/>
          <p:nvPr/>
        </p:nvSpPr>
        <p:spPr>
          <a:xfrm>
            <a:off x="2240280" y="3931920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50" kern="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</a:t>
            </a:r>
            <a:endParaRPr lang="en-US" sz="800" dirty="0"/>
          </a:p>
        </p:txBody>
      </p:sp>
      <p:sp>
        <p:nvSpPr>
          <p:cNvPr id="43" name="Text 41"/>
          <p:cNvSpPr/>
          <p:nvPr/>
        </p:nvSpPr>
        <p:spPr>
          <a:xfrm>
            <a:off x="2240280" y="4114800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8A0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↑ MoM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3840480" y="3886200"/>
            <a:ext cx="1463040" cy="640080"/>
          </a:xfrm>
          <a:prstGeom prst="rect">
            <a:avLst/>
          </a:prstGeom>
          <a:solidFill>
            <a:srgbClr val="F4F7F9"/>
          </a:solidFill>
          <a:ln/>
        </p:spPr>
      </p:sp>
      <p:sp>
        <p:nvSpPr>
          <p:cNvPr id="45" name="Text 43"/>
          <p:cNvSpPr/>
          <p:nvPr/>
        </p:nvSpPr>
        <p:spPr>
          <a:xfrm>
            <a:off x="3840480" y="3931920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50" kern="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Pixel Events</a:t>
            </a:r>
            <a:endParaRPr lang="en-US" sz="800" dirty="0"/>
          </a:p>
        </p:txBody>
      </p:sp>
      <p:sp>
        <p:nvSpPr>
          <p:cNvPr id="46" name="Text 44"/>
          <p:cNvSpPr/>
          <p:nvPr/>
        </p:nvSpPr>
        <p:spPr>
          <a:xfrm>
            <a:off x="3840480" y="4114800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8A0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50+/wk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5440680" y="3886200"/>
            <a:ext cx="1463040" cy="640080"/>
          </a:xfrm>
          <a:prstGeom prst="rect">
            <a:avLst/>
          </a:prstGeom>
          <a:solidFill>
            <a:srgbClr val="F4F7F9"/>
          </a:solidFill>
          <a:ln/>
        </p:spPr>
      </p:sp>
      <p:sp>
        <p:nvSpPr>
          <p:cNvPr id="48" name="Text 46"/>
          <p:cNvSpPr/>
          <p:nvPr/>
        </p:nvSpPr>
        <p:spPr>
          <a:xfrm>
            <a:off x="5440680" y="3931920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50" kern="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Frequency</a:t>
            </a:r>
            <a:endParaRPr lang="en-US" sz="800" dirty="0"/>
          </a:p>
        </p:txBody>
      </p:sp>
      <p:sp>
        <p:nvSpPr>
          <p:cNvPr id="49" name="Text 47"/>
          <p:cNvSpPr/>
          <p:nvPr/>
        </p:nvSpPr>
        <p:spPr>
          <a:xfrm>
            <a:off x="5440680" y="4114800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8A0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&lt; 3.5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7040880" y="3886200"/>
            <a:ext cx="1463040" cy="640080"/>
          </a:xfrm>
          <a:prstGeom prst="rect">
            <a:avLst/>
          </a:prstGeom>
          <a:solidFill>
            <a:srgbClr val="F4F7F9"/>
          </a:solidFill>
          <a:ln/>
        </p:spPr>
      </p:sp>
      <p:sp>
        <p:nvSpPr>
          <p:cNvPr id="51" name="Text 49"/>
          <p:cNvSpPr/>
          <p:nvPr/>
        </p:nvSpPr>
        <p:spPr>
          <a:xfrm>
            <a:off x="7040880" y="3931920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spc="50" kern="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Cost/Purchase</a:t>
            </a:r>
            <a:endParaRPr lang="en-US" sz="800" dirty="0"/>
          </a:p>
        </p:txBody>
      </p:sp>
      <p:sp>
        <p:nvSpPr>
          <p:cNvPr id="52" name="Text 50"/>
          <p:cNvSpPr/>
          <p:nvPr/>
        </p:nvSpPr>
        <p:spPr>
          <a:xfrm>
            <a:off x="7040880" y="4114800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8A0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Stable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THINGS AREN'T WORKING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Contingency Protocol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" y="1234440"/>
            <a:ext cx="7863840" cy="0"/>
          </a:xfrm>
          <a:prstGeom prst="line">
            <a:avLst/>
          </a:prstGeom>
          <a:noFill/>
          <a:ln w="19050">
            <a:solidFill>
              <a:srgbClr val="E8ECEF"/>
            </a:solidFill>
            <a:prstDash val="solid"/>
          </a:ln>
        </p:spPr>
      </p:sp>
      <p:graphicFrame>
        <p:nvGraphicFramePr>
          <p:cNvPr id="2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40080" y="1371600"/>
          <a:ext cx="7863840" cy="914400"/>
        </p:xfrm>
        <a:graphic>
          <a:graphicData uri="http://schemas.openxmlformats.org/drawingml/2006/table">
            <a:tbl>
              <a:tblPr/>
              <a:tblGrid>
                <a:gridCol w="1828800"/>
                <a:gridCol w="2743200"/>
                <a:gridCol w="3291840"/>
              </a:tblGrid>
              <a:tr h="2743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Signal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Diagnosis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Action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CTR below 0.8%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t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Creative problem. Hook not working.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t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1A9E8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Test a new hook — 2 new variants with different lead images.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t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CPM above €22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t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Audience too narrow for budget.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t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1A9E8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Widen audience — expand geo by 15km or loosen interests.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t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Good CTR, no purchases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t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NOT an ads problem. Website/checkout friction.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t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1A9E8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Audit funnel — mobile speed, checkout UX, add-to-cart rate.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t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Frequency above 3.5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t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Audience saturation. Same ad too often.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t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1A9E8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Refresh creative + expand — 2 new variants + 2% lookalike.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t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ROAS flat at month 4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t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Product-market fit or creative issue.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t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1A9E8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Structured review — test 10% first order, review hero products.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t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LAUNCH CHECKLIST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30-Day Quick Start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" y="1234440"/>
            <a:ext cx="7863840" cy="0"/>
          </a:xfrm>
          <a:prstGeom prst="line">
            <a:avLst/>
          </a:prstGeom>
          <a:noFill/>
          <a:ln w="19050">
            <a:solidFill>
              <a:srgbClr val="E8ECE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40080" y="1371600"/>
            <a:ext cx="1920240" cy="502920"/>
          </a:xfrm>
          <a:prstGeom prst="rect">
            <a:avLst/>
          </a:prstGeom>
          <a:solidFill>
            <a:srgbClr val="1A2332"/>
          </a:solidFill>
          <a:ln/>
        </p:spPr>
      </p:sp>
      <p:sp>
        <p:nvSpPr>
          <p:cNvPr id="6" name="Text 4"/>
          <p:cNvSpPr/>
          <p:nvPr/>
        </p:nvSpPr>
        <p:spPr>
          <a:xfrm>
            <a:off x="731520" y="1371600"/>
            <a:ext cx="17373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b="1" spc="200" kern="0" dirty="0">
                <a:solidFill>
                  <a:srgbClr val="AABB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 1</a:t>
            </a:r>
            <a:endParaRPr lang="en-US" sz="700" dirty="0"/>
          </a:p>
        </p:txBody>
      </p:sp>
      <p:sp>
        <p:nvSpPr>
          <p:cNvPr id="7" name="Text 5"/>
          <p:cNvSpPr/>
          <p:nvPr/>
        </p:nvSpPr>
        <p:spPr>
          <a:xfrm>
            <a:off x="731520" y="1554480"/>
            <a:ext cx="1737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Technical Setup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640080" y="1874520"/>
            <a:ext cx="1920240" cy="2651760"/>
          </a:xfrm>
          <a:prstGeom prst="rect">
            <a:avLst/>
          </a:prstGeom>
          <a:solidFill>
            <a:srgbClr val="F4F7F9"/>
          </a:solidFill>
          <a:ln w="6350">
            <a:solidFill>
              <a:srgbClr val="E8ECE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31520" y="1965960"/>
            <a:ext cx="1737360" cy="2468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Install Meta Pixel on Shopify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Enable Conversions API (server-side)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up Meta Business Manager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Configure 5 pixel events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custom audiences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Install Klaviyo + email popup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2743200" y="1371600"/>
            <a:ext cx="1920240" cy="502920"/>
          </a:xfrm>
          <a:prstGeom prst="rect">
            <a:avLst/>
          </a:prstGeom>
          <a:solidFill>
            <a:srgbClr val="E31C5F"/>
          </a:solidFill>
          <a:ln/>
        </p:spPr>
      </p:sp>
      <p:sp>
        <p:nvSpPr>
          <p:cNvPr id="11" name="Text 9"/>
          <p:cNvSpPr/>
          <p:nvPr/>
        </p:nvSpPr>
        <p:spPr>
          <a:xfrm>
            <a:off x="2834640" y="1371600"/>
            <a:ext cx="17373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b="1" spc="200" kern="0" dirty="0">
                <a:solidFill>
                  <a:srgbClr val="AABB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 2</a:t>
            </a:r>
            <a:endParaRPr lang="en-US" sz="700" dirty="0"/>
          </a:p>
        </p:txBody>
      </p:sp>
      <p:sp>
        <p:nvSpPr>
          <p:cNvPr id="12" name="Text 10"/>
          <p:cNvSpPr/>
          <p:nvPr/>
        </p:nvSpPr>
        <p:spPr>
          <a:xfrm>
            <a:off x="2834640" y="1554480"/>
            <a:ext cx="1737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Creative Production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2743200" y="1874520"/>
            <a:ext cx="1920240" cy="2651760"/>
          </a:xfrm>
          <a:prstGeom prst="rect">
            <a:avLst/>
          </a:prstGeom>
          <a:solidFill>
            <a:srgbClr val="F4F7F9"/>
          </a:solidFill>
          <a:ln w="6350">
            <a:solidFill>
              <a:srgbClr val="E8ECE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834640" y="1965960"/>
            <a:ext cx="1737360" cy="2468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 10-12 brand images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60-min in-store phone shoot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ad variants: 2 static, 2 video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copy variations + free shipping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8-10 hero products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2 carousel ads in Canva</a:t>
            </a:r>
            <a:endParaRPr lang="en-US" sz="800" dirty="0"/>
          </a:p>
        </p:txBody>
      </p:sp>
      <p:sp>
        <p:nvSpPr>
          <p:cNvPr id="15" name="Shape 13"/>
          <p:cNvSpPr/>
          <p:nvPr/>
        </p:nvSpPr>
        <p:spPr>
          <a:xfrm>
            <a:off x="4846320" y="1371600"/>
            <a:ext cx="1920240" cy="502920"/>
          </a:xfrm>
          <a:prstGeom prst="rect">
            <a:avLst/>
          </a:prstGeom>
          <a:solidFill>
            <a:srgbClr val="1A9E8F"/>
          </a:solidFill>
          <a:ln/>
        </p:spPr>
      </p:sp>
      <p:sp>
        <p:nvSpPr>
          <p:cNvPr id="16" name="Text 14"/>
          <p:cNvSpPr/>
          <p:nvPr/>
        </p:nvSpPr>
        <p:spPr>
          <a:xfrm>
            <a:off x="4937760" y="1371600"/>
            <a:ext cx="17373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b="1" spc="200" kern="0" dirty="0">
                <a:solidFill>
                  <a:srgbClr val="AABB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 3</a:t>
            </a:r>
            <a:endParaRPr lang="en-US" sz="700" dirty="0"/>
          </a:p>
        </p:txBody>
      </p:sp>
      <p:sp>
        <p:nvSpPr>
          <p:cNvPr id="17" name="Text 15"/>
          <p:cNvSpPr/>
          <p:nvPr/>
        </p:nvSpPr>
        <p:spPr>
          <a:xfrm>
            <a:off x="4937760" y="1554480"/>
            <a:ext cx="1737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&amp; Launch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846320" y="1874520"/>
            <a:ext cx="1920240" cy="2651760"/>
          </a:xfrm>
          <a:prstGeom prst="rect">
            <a:avLst/>
          </a:prstGeom>
          <a:solidFill>
            <a:srgbClr val="F4F7F9"/>
          </a:solidFill>
          <a:ln w="6350">
            <a:solidFill>
              <a:srgbClr val="E8ECE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937760" y="1965960"/>
            <a:ext cx="1737360" cy="2468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interest-based ATC campaign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broad prospecting campaign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engagement campaign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Configure UTM tracking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Test-purchase from store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Launch — no changes for 5 days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6949440" y="1371600"/>
            <a:ext cx="1920240" cy="502920"/>
          </a:xfrm>
          <a:prstGeom prst="rect">
            <a:avLst/>
          </a:prstGeom>
          <a:solidFill>
            <a:srgbClr val="E8A020"/>
          </a:solidFill>
          <a:ln/>
        </p:spPr>
      </p:sp>
      <p:sp>
        <p:nvSpPr>
          <p:cNvPr id="21" name="Text 19"/>
          <p:cNvSpPr/>
          <p:nvPr/>
        </p:nvSpPr>
        <p:spPr>
          <a:xfrm>
            <a:off x="7040880" y="1371600"/>
            <a:ext cx="173736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00" b="1" spc="200" kern="0" dirty="0">
                <a:solidFill>
                  <a:srgbClr val="AABB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 4</a:t>
            </a:r>
            <a:endParaRPr lang="en-US" sz="700" dirty="0"/>
          </a:p>
        </p:txBody>
      </p:sp>
      <p:sp>
        <p:nvSpPr>
          <p:cNvPr id="22" name="Text 20"/>
          <p:cNvSpPr/>
          <p:nvPr/>
        </p:nvSpPr>
        <p:spPr>
          <a:xfrm>
            <a:off x="7040880" y="1554480"/>
            <a:ext cx="1737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Data Review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6949440" y="1874520"/>
            <a:ext cx="1920240" cy="2651760"/>
          </a:xfrm>
          <a:prstGeom prst="rect">
            <a:avLst/>
          </a:prstGeom>
          <a:solidFill>
            <a:srgbClr val="F4F7F9"/>
          </a:solidFill>
          <a:ln w="6350">
            <a:solidFill>
              <a:srgbClr val="E8ECEF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040880" y="1965960"/>
            <a:ext cx="1737360" cy="2468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day-7 performance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Pause creative with CTR &lt; 0.8%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 budget on winners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Verify all pixel events firing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email captures</a:t>
            </a:r>
            <a:endParaRPr lang="en-US" sz="8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8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 1 report to client</a:t>
            </a:r>
            <a:endParaRPr lang="en-US" sz="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SUMMARY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Strategy at a Glance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" y="1234440"/>
            <a:ext cx="7863840" cy="0"/>
          </a:xfrm>
          <a:prstGeom prst="line">
            <a:avLst/>
          </a:prstGeom>
          <a:noFill/>
          <a:ln w="19050">
            <a:solidFill>
              <a:srgbClr val="E8ECEF"/>
            </a:solidFill>
            <a:prstDash val="solid"/>
          </a:ln>
        </p:spPr>
      </p:sp>
      <p:graphicFrame>
        <p:nvGraphicFramePr>
          <p:cNvPr id="2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40080" y="1371600"/>
          <a:ext cx="4114800" cy="914400"/>
        </p:xfrm>
        <a:graphic>
          <a:graphicData uri="http://schemas.openxmlformats.org/drawingml/2006/table">
            <a:tbl>
              <a:tblPr/>
              <a:tblGrid>
                <a:gridCol w="914400"/>
                <a:gridCol w="3200400"/>
              </a:tblGrid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Campaigns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 CBO / 1 ad set / 3-5 creatives (ATC) Phase 1. ASC Phase 2.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Platforms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Facebook + Instagram from day one. TikTok deferred Month 5+.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Content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Creative diversity: static, UGC, carousel, text-heavy. Every ad materially different.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Stock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Category ads default. Product ads only with 25+ units.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Message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"The brands you know. The shop you can trust." Free shipping on every ad.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Email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Klaviyo day one. 10% first-order popup. Abandoned cart automation.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Retargeting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Activated Month 2 when visitor pool hits 500-1,000.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Scaling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dirty="0">
                          <a:solidFill>
                            <a:srgbClr val="5A6A7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Budget increases only when ROAS &gt; 2.0x for 3+ weeks.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hape 3"/>
          <p:cNvSpPr/>
          <p:nvPr/>
        </p:nvSpPr>
        <p:spPr>
          <a:xfrm>
            <a:off x="5029200" y="1371600"/>
            <a:ext cx="3840480" cy="2011680"/>
          </a:xfrm>
          <a:prstGeom prst="rect">
            <a:avLst/>
          </a:prstGeom>
          <a:solidFill>
            <a:srgbClr val="1A2332"/>
          </a:solidFill>
          <a:ln/>
        </p:spPr>
      </p:sp>
      <p:sp>
        <p:nvSpPr>
          <p:cNvPr id="7" name="Text 4"/>
          <p:cNvSpPr/>
          <p:nvPr/>
        </p:nvSpPr>
        <p:spPr>
          <a:xfrm>
            <a:off x="5212080" y="1463040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spc="1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5 THINGS THAT WILL DETERMINE SUCCESS</a:t>
            </a:r>
            <a:endParaRPr lang="en-US" sz="800" dirty="0"/>
          </a:p>
        </p:txBody>
      </p:sp>
      <p:sp>
        <p:nvSpPr>
          <p:cNvPr id="8" name="Text 5"/>
          <p:cNvSpPr/>
          <p:nvPr/>
        </p:nvSpPr>
        <p:spPr>
          <a:xfrm>
            <a:off x="5212080" y="1783080"/>
            <a:ext cx="347472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4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Creative diversity — every ad materially different. Mix static, UGC, carousels, text-heavy. This IS your targeting now.</a:t>
            </a:r>
            <a:endParaRPr lang="en-US" sz="8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Free shipping messaging — feature it on every ad, every stage.</a:t>
            </a:r>
            <a:endParaRPr lang="en-US" sz="8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MER over ROAS — track total Shopify revenue / total ad spend. Platform ROAS is unreliable at this budget.</a:t>
            </a:r>
            <a:endParaRPr lang="en-US" sz="8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Offers beat structure — test 2-3 offers (free shipping, 10% first order, gift-with-purchase). The right offer moves the needle more than any setup.</a:t>
            </a:r>
            <a:endParaRPr lang="en-US" sz="8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Disable AI enhancements — check 2-3x per week. Meta turns them on without consent.</a:t>
            </a:r>
            <a:endParaRPr lang="en-US" sz="800" dirty="0"/>
          </a:p>
        </p:txBody>
      </p:sp>
      <p:sp>
        <p:nvSpPr>
          <p:cNvPr id="9" name="Shape 6"/>
          <p:cNvSpPr/>
          <p:nvPr/>
        </p:nvSpPr>
        <p:spPr>
          <a:xfrm>
            <a:off x="5029200" y="3520440"/>
            <a:ext cx="3840480" cy="1097280"/>
          </a:xfrm>
          <a:prstGeom prst="rect">
            <a:avLst/>
          </a:prstGeom>
          <a:solidFill>
            <a:srgbClr val="E31C5F"/>
          </a:solidFill>
          <a:ln/>
        </p:spPr>
      </p:sp>
      <p:sp>
        <p:nvSpPr>
          <p:cNvPr id="10" name="Text 7"/>
          <p:cNvSpPr/>
          <p:nvPr/>
        </p:nvSpPr>
        <p:spPr>
          <a:xfrm>
            <a:off x="5212080" y="3611880"/>
            <a:ext cx="34747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spc="1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IMMEDIATE NEXT STEPS</a:t>
            </a:r>
            <a:endParaRPr lang="en-US" sz="800" dirty="0"/>
          </a:p>
        </p:txBody>
      </p:sp>
      <p:sp>
        <p:nvSpPr>
          <p:cNvPr id="11" name="Text 8"/>
          <p:cNvSpPr/>
          <p:nvPr/>
        </p:nvSpPr>
        <p:spPr>
          <a:xfrm>
            <a:off x="5212080" y="3840480"/>
            <a:ext cx="347472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4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 1: Technical setup — pixel, CAPI, Klaviyo, disable AI enhancements</a:t>
            </a:r>
            <a:endParaRPr lang="en-US" sz="8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 2: Phone shoot + 4 diverse creatives (static, UGC, carousel, text)</a:t>
            </a:r>
            <a:endParaRPr lang="en-US" sz="8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 3: Launch 1 CBO / 1 ad set / 3-5 creatives (ATC). Monday, 72hr wait.</a:t>
            </a:r>
            <a:endParaRPr lang="en-US" sz="8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 2: Switch to Purchase opt. Test retargeting when pool hits 500.</a:t>
            </a:r>
            <a:endParaRPr lang="en-US" sz="8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 3: Activate ASC with proven winners. Test lookalikes.</a:t>
            </a:r>
            <a:endParaRPr lang="en-US" sz="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1A23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0" y="-914400"/>
            <a:ext cx="3657600" cy="3657600"/>
          </a:xfrm>
          <a:prstGeom prst="ellipse">
            <a:avLst/>
          </a:prstGeom>
          <a:solidFill>
            <a:srgbClr val="E31C5F">
              <a:alpha val="8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6858000" y="2743200"/>
            <a:ext cx="2286000" cy="2286000"/>
          </a:xfrm>
          <a:prstGeom prst="ellipse">
            <a:avLst/>
          </a:prstGeom>
          <a:solidFill>
            <a:srgbClr val="E8A020">
              <a:alpha val="70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731520" y="1371600"/>
            <a:ext cx="6400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2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Replay Menswear</a:t>
            </a:r>
            <a:endParaRPr lang="en-US" sz="4200" dirty="0"/>
          </a:p>
        </p:txBody>
      </p:sp>
      <p:sp>
        <p:nvSpPr>
          <p:cNvPr id="5" name="Text 3"/>
          <p:cNvSpPr/>
          <p:nvPr/>
        </p:nvSpPr>
        <p:spPr>
          <a:xfrm>
            <a:off x="731520" y="2286000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8899A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Meta Ads Strategy 2026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731520" y="2926080"/>
            <a:ext cx="2743200" cy="0"/>
          </a:xfrm>
          <a:prstGeom prst="line">
            <a:avLst/>
          </a:prstGeom>
          <a:noFill/>
          <a:ln w="25400">
            <a:solidFill>
              <a:srgbClr val="1A9E8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320040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677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Prepared by Thomas Kelly · March 2026 · Confidential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23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09728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Messaging</a:t>
            </a:r>
            <a:endParaRPr lang="en-US" sz="4800" dirty="0"/>
          </a:p>
          <a:p>
            <a:pPr indent="0" marL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Framework</a:t>
            </a:r>
            <a:endParaRPr lang="en-US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THE ADS SAY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Positioning &amp; Messaging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" y="1234440"/>
            <a:ext cx="7863840" cy="0"/>
          </a:xfrm>
          <a:prstGeom prst="line">
            <a:avLst/>
          </a:prstGeom>
          <a:noFill/>
          <a:ln w="19050">
            <a:solidFill>
              <a:srgbClr val="E8ECE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40080" y="1371600"/>
            <a:ext cx="7863840" cy="640080"/>
          </a:xfrm>
          <a:prstGeom prst="rect">
            <a:avLst/>
          </a:prstGeom>
          <a:solidFill>
            <a:srgbClr val="1A2332"/>
          </a:solidFill>
          <a:ln/>
        </p:spPr>
      </p:sp>
      <p:sp>
        <p:nvSpPr>
          <p:cNvPr id="6" name="Text 4"/>
          <p:cNvSpPr/>
          <p:nvPr/>
        </p:nvSpPr>
        <p:spPr>
          <a:xfrm>
            <a:off x="822960" y="1371600"/>
            <a:ext cx="7498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100" kern="0" dirty="0">
                <a:solidFill>
                  <a:srgbClr val="1A9E8F"/>
                </a:solidFill>
              </a:rPr>
              <a:t>CORE POSITIONING  </a:t>
            </a:r>
            <a:pPr indent="0" marL="0">
              <a:buNone/>
            </a:pPr>
            <a:r>
              <a:rPr lang="en-US" sz="1200" i="1" dirty="0">
                <a:solidFill>
                  <a:srgbClr val="FFFFFF"/>
                </a:solidFill>
              </a:rPr>
              <a:t>"The brands you know. The shop you can trust."</a:t>
            </a:r>
            <a:endParaRPr lang="en-US" sz="10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40080" y="2194560"/>
          <a:ext cx="7863840" cy="914400"/>
        </p:xfrm>
        <a:graphic>
          <a:graphicData uri="http://schemas.openxmlformats.org/drawingml/2006/table">
            <a:tbl>
              <a:tblPr/>
              <a:tblGrid>
                <a:gridCol w="640080"/>
                <a:gridCol w="1371600"/>
                <a:gridCol w="2011680"/>
                <a:gridCol w="3840480"/>
              </a:tblGrid>
              <a:tr h="32004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STAGE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GOAL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MESSAGE ANGLE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EXAMPLE COPY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COLD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E8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Brand awareness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Legitimacy + curation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i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"Carhartt. Tommy Jeans. Dickies. All in one place. Free shipping over €69."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COLD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E8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Seasonal intent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New arrivals + freshness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i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"New season just landed in Newbridge. Tommy Jeans, Carhartt, Farah."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WARM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A020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Consideration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Trust + convenience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i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"Still thinking about it? Free shipping on orders over €69 — easy returns."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HOT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C5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Retargeting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Urgency + specific product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00" i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"You were looking at this. Only a few left — order today for free shipping."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31C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09728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Campaign</a:t>
            </a:r>
            <a:endParaRPr lang="en-US" sz="4800" dirty="0"/>
          </a:p>
          <a:p>
            <a:pPr indent="0" marL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Structure</a:t>
            </a:r>
            <a:endParaRPr lang="en-US" sz="4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ROADMAP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3-Phase Approach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" y="1234440"/>
            <a:ext cx="7863840" cy="0"/>
          </a:xfrm>
          <a:prstGeom prst="line">
            <a:avLst/>
          </a:prstGeom>
          <a:noFill/>
          <a:ln w="19050">
            <a:solidFill>
              <a:srgbClr val="E8ECE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40080" y="1417320"/>
            <a:ext cx="2606040" cy="54864"/>
          </a:xfrm>
          <a:prstGeom prst="rect">
            <a:avLst/>
          </a:prstGeom>
          <a:solidFill>
            <a:srgbClr val="E31C5F"/>
          </a:solidFill>
          <a:ln/>
        </p:spPr>
      </p:sp>
      <p:sp>
        <p:nvSpPr>
          <p:cNvPr id="6" name="Shape 4"/>
          <p:cNvSpPr/>
          <p:nvPr/>
        </p:nvSpPr>
        <p:spPr>
          <a:xfrm>
            <a:off x="640080" y="1472184"/>
            <a:ext cx="2606040" cy="3017520"/>
          </a:xfrm>
          <a:prstGeom prst="rect">
            <a:avLst/>
          </a:prstGeom>
          <a:solidFill>
            <a:srgbClr val="F4F7F9"/>
          </a:solidFill>
          <a:ln/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777240" y="1554480"/>
            <a:ext cx="23317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spc="150" kern="0" dirty="0">
                <a:solidFill>
                  <a:srgbClr val="E31C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01  ·  Months 1-2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777240" y="1783080"/>
            <a:ext cx="2331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Launch &amp; Learn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77240" y="2148840"/>
            <a:ext cx="23317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CBO campaign with a single ad set containing 3-5 diverse creatives. This consolidates all budget into one learning pool — at €500/month, splitting across ad sets starves each of data. Interest-based targeting optimised for Add to Cart.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777240" y="3383280"/>
            <a:ext cx="2331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8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Gate to Phase 2: 500+ site visitors in pixel pool and 15+ purchase events.</a:t>
            </a:r>
            <a:endParaRPr lang="en-US" sz="800" dirty="0"/>
          </a:p>
        </p:txBody>
      </p:sp>
      <p:sp>
        <p:nvSpPr>
          <p:cNvPr id="11" name="Shape 9"/>
          <p:cNvSpPr/>
          <p:nvPr/>
        </p:nvSpPr>
        <p:spPr>
          <a:xfrm>
            <a:off x="777240" y="4023360"/>
            <a:ext cx="548640" cy="201168"/>
          </a:xfrm>
          <a:prstGeom prst="rect">
            <a:avLst/>
          </a:prstGeom>
          <a:solidFill>
            <a:srgbClr val="E31C5F"/>
          </a:solidFill>
          <a:ln/>
        </p:spPr>
      </p:sp>
      <p:sp>
        <p:nvSpPr>
          <p:cNvPr id="12" name="Text 10"/>
          <p:cNvSpPr/>
          <p:nvPr/>
        </p:nvSpPr>
        <p:spPr>
          <a:xfrm>
            <a:off x="777240" y="4023360"/>
            <a:ext cx="548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CTR</a:t>
            </a:r>
            <a:endParaRPr lang="en-US" sz="600" dirty="0"/>
          </a:p>
        </p:txBody>
      </p:sp>
      <p:sp>
        <p:nvSpPr>
          <p:cNvPr id="13" name="Shape 11"/>
          <p:cNvSpPr/>
          <p:nvPr/>
        </p:nvSpPr>
        <p:spPr>
          <a:xfrm>
            <a:off x="1371600" y="4023360"/>
            <a:ext cx="548640" cy="201168"/>
          </a:xfrm>
          <a:prstGeom prst="rect">
            <a:avLst/>
          </a:prstGeom>
          <a:solidFill>
            <a:srgbClr val="E31C5F"/>
          </a:solidFill>
          <a:ln/>
        </p:spPr>
      </p:sp>
      <p:sp>
        <p:nvSpPr>
          <p:cNvPr id="14" name="Text 12"/>
          <p:cNvSpPr/>
          <p:nvPr/>
        </p:nvSpPr>
        <p:spPr>
          <a:xfrm>
            <a:off x="1371600" y="4023360"/>
            <a:ext cx="548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CPC</a:t>
            </a:r>
            <a:endParaRPr lang="en-US" sz="600" dirty="0"/>
          </a:p>
        </p:txBody>
      </p:sp>
      <p:sp>
        <p:nvSpPr>
          <p:cNvPr id="15" name="Shape 13"/>
          <p:cNvSpPr/>
          <p:nvPr/>
        </p:nvSpPr>
        <p:spPr>
          <a:xfrm>
            <a:off x="1965960" y="4023360"/>
            <a:ext cx="548640" cy="201168"/>
          </a:xfrm>
          <a:prstGeom prst="rect">
            <a:avLst/>
          </a:prstGeom>
          <a:solidFill>
            <a:srgbClr val="E31C5F"/>
          </a:solidFill>
          <a:ln/>
        </p:spPr>
      </p:sp>
      <p:sp>
        <p:nvSpPr>
          <p:cNvPr id="16" name="Text 14"/>
          <p:cNvSpPr/>
          <p:nvPr/>
        </p:nvSpPr>
        <p:spPr>
          <a:xfrm>
            <a:off x="1965960" y="4023360"/>
            <a:ext cx="548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Sessions</a:t>
            </a:r>
            <a:endParaRPr lang="en-US" sz="600" dirty="0"/>
          </a:p>
        </p:txBody>
      </p:sp>
      <p:sp>
        <p:nvSpPr>
          <p:cNvPr id="17" name="Shape 15"/>
          <p:cNvSpPr/>
          <p:nvPr/>
        </p:nvSpPr>
        <p:spPr>
          <a:xfrm>
            <a:off x="2560320" y="4023360"/>
            <a:ext cx="548640" cy="201168"/>
          </a:xfrm>
          <a:prstGeom prst="rect">
            <a:avLst/>
          </a:prstGeom>
          <a:solidFill>
            <a:srgbClr val="E31C5F"/>
          </a:solidFill>
          <a:ln/>
        </p:spPr>
      </p:sp>
      <p:sp>
        <p:nvSpPr>
          <p:cNvPr id="18" name="Text 16"/>
          <p:cNvSpPr/>
          <p:nvPr/>
        </p:nvSpPr>
        <p:spPr>
          <a:xfrm>
            <a:off x="2560320" y="4023360"/>
            <a:ext cx="548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Pixel Events</a:t>
            </a:r>
            <a:endParaRPr lang="en-US" sz="600" dirty="0"/>
          </a:p>
        </p:txBody>
      </p:sp>
      <p:sp>
        <p:nvSpPr>
          <p:cNvPr id="19" name="Shape 17"/>
          <p:cNvSpPr/>
          <p:nvPr/>
        </p:nvSpPr>
        <p:spPr>
          <a:xfrm>
            <a:off x="3429000" y="1417320"/>
            <a:ext cx="2606040" cy="54864"/>
          </a:xfrm>
          <a:prstGeom prst="rect">
            <a:avLst/>
          </a:prstGeom>
          <a:solidFill>
            <a:srgbClr val="1A9E8F"/>
          </a:solidFill>
          <a:ln/>
        </p:spPr>
      </p:sp>
      <p:sp>
        <p:nvSpPr>
          <p:cNvPr id="20" name="Shape 18"/>
          <p:cNvSpPr/>
          <p:nvPr/>
        </p:nvSpPr>
        <p:spPr>
          <a:xfrm>
            <a:off x="3429000" y="1472184"/>
            <a:ext cx="2606040" cy="3017520"/>
          </a:xfrm>
          <a:prstGeom prst="rect">
            <a:avLst/>
          </a:prstGeom>
          <a:solidFill>
            <a:srgbClr val="F4F7F9"/>
          </a:solidFill>
          <a:ln/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3566160" y="1554480"/>
            <a:ext cx="23317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spc="15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02  ·  Months 3-4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3566160" y="1783080"/>
            <a:ext cx="2331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Optimise &amp; Retarget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3566160" y="2148840"/>
            <a:ext cx="23317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Retargeting activates when visitor pool hits 500-1,000. Advantage+ Shopping campaigns launch here — the pixel now has data. Lookalike audiences launch once purchase events exceed 100.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3566160" y="3383280"/>
            <a:ext cx="2331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8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Gate to Phase 3: ROAS 2.0x+ for 3+ consecutive weeks, cost-per-purchase stabilising within 20% week-on-week.</a:t>
            </a:r>
            <a:endParaRPr lang="en-US" sz="800" dirty="0"/>
          </a:p>
        </p:txBody>
      </p:sp>
      <p:sp>
        <p:nvSpPr>
          <p:cNvPr id="25" name="Shape 23"/>
          <p:cNvSpPr/>
          <p:nvPr/>
        </p:nvSpPr>
        <p:spPr>
          <a:xfrm>
            <a:off x="3566160" y="4023360"/>
            <a:ext cx="548640" cy="201168"/>
          </a:xfrm>
          <a:prstGeom prst="rect">
            <a:avLst/>
          </a:prstGeom>
          <a:solidFill>
            <a:srgbClr val="1A9E8F"/>
          </a:solidFill>
          <a:ln/>
        </p:spPr>
      </p:sp>
      <p:sp>
        <p:nvSpPr>
          <p:cNvPr id="26" name="Text 24"/>
          <p:cNvSpPr/>
          <p:nvPr/>
        </p:nvSpPr>
        <p:spPr>
          <a:xfrm>
            <a:off x="3566160" y="4023360"/>
            <a:ext cx="548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ROAS</a:t>
            </a:r>
            <a:endParaRPr lang="en-US" sz="600" dirty="0"/>
          </a:p>
        </p:txBody>
      </p:sp>
      <p:sp>
        <p:nvSpPr>
          <p:cNvPr id="27" name="Shape 25"/>
          <p:cNvSpPr/>
          <p:nvPr/>
        </p:nvSpPr>
        <p:spPr>
          <a:xfrm>
            <a:off x="4160520" y="4023360"/>
            <a:ext cx="548640" cy="201168"/>
          </a:xfrm>
          <a:prstGeom prst="rect">
            <a:avLst/>
          </a:prstGeom>
          <a:solidFill>
            <a:srgbClr val="1A9E8F"/>
          </a:solidFill>
          <a:ln/>
        </p:spPr>
      </p:sp>
      <p:sp>
        <p:nvSpPr>
          <p:cNvPr id="28" name="Text 26"/>
          <p:cNvSpPr/>
          <p:nvPr/>
        </p:nvSpPr>
        <p:spPr>
          <a:xfrm>
            <a:off x="4160520" y="4023360"/>
            <a:ext cx="548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Cost/Purchase</a:t>
            </a:r>
            <a:endParaRPr lang="en-US" sz="600" dirty="0"/>
          </a:p>
        </p:txBody>
      </p:sp>
      <p:sp>
        <p:nvSpPr>
          <p:cNvPr id="29" name="Shape 27"/>
          <p:cNvSpPr/>
          <p:nvPr/>
        </p:nvSpPr>
        <p:spPr>
          <a:xfrm>
            <a:off x="4754880" y="4023360"/>
            <a:ext cx="548640" cy="201168"/>
          </a:xfrm>
          <a:prstGeom prst="rect">
            <a:avLst/>
          </a:prstGeom>
          <a:solidFill>
            <a:srgbClr val="1A9E8F"/>
          </a:solidFill>
          <a:ln/>
        </p:spPr>
      </p:sp>
      <p:sp>
        <p:nvSpPr>
          <p:cNvPr id="30" name="Text 28"/>
          <p:cNvSpPr/>
          <p:nvPr/>
        </p:nvSpPr>
        <p:spPr>
          <a:xfrm>
            <a:off x="4754880" y="4023360"/>
            <a:ext cx="548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Add-to-Cart</a:t>
            </a:r>
            <a:endParaRPr lang="en-US" sz="600" dirty="0"/>
          </a:p>
        </p:txBody>
      </p:sp>
      <p:sp>
        <p:nvSpPr>
          <p:cNvPr id="31" name="Shape 29"/>
          <p:cNvSpPr/>
          <p:nvPr/>
        </p:nvSpPr>
        <p:spPr>
          <a:xfrm>
            <a:off x="6217920" y="1417320"/>
            <a:ext cx="2606040" cy="54864"/>
          </a:xfrm>
          <a:prstGeom prst="rect">
            <a:avLst/>
          </a:prstGeom>
          <a:solidFill>
            <a:srgbClr val="E8A020"/>
          </a:solidFill>
          <a:ln/>
        </p:spPr>
      </p:sp>
      <p:sp>
        <p:nvSpPr>
          <p:cNvPr id="32" name="Shape 30"/>
          <p:cNvSpPr/>
          <p:nvPr/>
        </p:nvSpPr>
        <p:spPr>
          <a:xfrm>
            <a:off x="6217920" y="1472184"/>
            <a:ext cx="2606040" cy="3017520"/>
          </a:xfrm>
          <a:prstGeom prst="rect">
            <a:avLst/>
          </a:prstGeom>
          <a:solidFill>
            <a:srgbClr val="F4F7F9"/>
          </a:solidFill>
          <a:ln/>
          <a:effectLst>
            <a:outerShdw sx="100000" sy="100000" kx="0" ky="0" algn="bl" rotWithShape="0" blurRad="50800" dist="25400" dir="8100000">
              <a:srgbClr val="000000">
                <a:alpha val="10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6355080" y="1554480"/>
            <a:ext cx="23317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spc="150" kern="0" dirty="0">
                <a:solidFill>
                  <a:srgbClr val="E8A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03  ·  Month 5+</a:t>
            </a:r>
            <a:endParaRPr lang="en-US" sz="800" dirty="0"/>
          </a:p>
        </p:txBody>
      </p:sp>
      <p:sp>
        <p:nvSpPr>
          <p:cNvPr id="34" name="Text 32"/>
          <p:cNvSpPr/>
          <p:nvPr/>
        </p:nvSpPr>
        <p:spPr>
          <a:xfrm>
            <a:off x="6355080" y="1783080"/>
            <a:ext cx="2331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Scale on Proof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355080" y="2148840"/>
            <a:ext cx="23317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900" dirty="0">
                <a:solidFill>
                  <a:srgbClr val="5A6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increases in controlled 20% increments every 5-7 days. Never increase spend on a hunch. Target ROAS 2.5-3.5x. Begin national expansion once local ROAS is proven.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6355080" y="3383280"/>
            <a:ext cx="2331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800" b="1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ceiling: €1,000/month when Phase 2 criteria are met.</a:t>
            </a:r>
            <a:endParaRPr lang="en-US" sz="800" dirty="0"/>
          </a:p>
        </p:txBody>
      </p:sp>
      <p:sp>
        <p:nvSpPr>
          <p:cNvPr id="37" name="Shape 35"/>
          <p:cNvSpPr/>
          <p:nvPr/>
        </p:nvSpPr>
        <p:spPr>
          <a:xfrm>
            <a:off x="6355080" y="4023360"/>
            <a:ext cx="548640" cy="201168"/>
          </a:xfrm>
          <a:prstGeom prst="rect">
            <a:avLst/>
          </a:prstGeom>
          <a:solidFill>
            <a:srgbClr val="E8A020"/>
          </a:solidFill>
          <a:ln/>
        </p:spPr>
      </p:sp>
      <p:sp>
        <p:nvSpPr>
          <p:cNvPr id="38" name="Text 36"/>
          <p:cNvSpPr/>
          <p:nvPr/>
        </p:nvSpPr>
        <p:spPr>
          <a:xfrm>
            <a:off x="6355080" y="4023360"/>
            <a:ext cx="548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</a:t>
            </a:r>
            <a:endParaRPr lang="en-US" sz="600" dirty="0"/>
          </a:p>
        </p:txBody>
      </p:sp>
      <p:sp>
        <p:nvSpPr>
          <p:cNvPr id="39" name="Shape 37"/>
          <p:cNvSpPr/>
          <p:nvPr/>
        </p:nvSpPr>
        <p:spPr>
          <a:xfrm>
            <a:off x="6949440" y="4023360"/>
            <a:ext cx="548640" cy="201168"/>
          </a:xfrm>
          <a:prstGeom prst="rect">
            <a:avLst/>
          </a:prstGeom>
          <a:solidFill>
            <a:srgbClr val="E8A020"/>
          </a:solidFill>
          <a:ln/>
        </p:spPr>
      </p:sp>
      <p:sp>
        <p:nvSpPr>
          <p:cNvPr id="40" name="Text 38"/>
          <p:cNvSpPr/>
          <p:nvPr/>
        </p:nvSpPr>
        <p:spPr>
          <a:xfrm>
            <a:off x="6949440" y="4023360"/>
            <a:ext cx="548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Scaling Efficiency</a:t>
            </a:r>
            <a:endParaRPr lang="en-US" sz="600" dirty="0"/>
          </a:p>
        </p:txBody>
      </p:sp>
      <p:sp>
        <p:nvSpPr>
          <p:cNvPr id="41" name="Shape 39"/>
          <p:cNvSpPr/>
          <p:nvPr/>
        </p:nvSpPr>
        <p:spPr>
          <a:xfrm>
            <a:off x="7543800" y="4023360"/>
            <a:ext cx="548640" cy="201168"/>
          </a:xfrm>
          <a:prstGeom prst="rect">
            <a:avLst/>
          </a:prstGeom>
          <a:solidFill>
            <a:srgbClr val="E8A020"/>
          </a:solidFill>
          <a:ln/>
        </p:spPr>
      </p:sp>
      <p:sp>
        <p:nvSpPr>
          <p:cNvPr id="42" name="Text 40"/>
          <p:cNvSpPr/>
          <p:nvPr/>
        </p:nvSpPr>
        <p:spPr>
          <a:xfrm>
            <a:off x="7543800" y="4023360"/>
            <a:ext cx="548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Frequency</a:t>
            </a:r>
            <a:endParaRPr lang="en-US" sz="600" dirty="0"/>
          </a:p>
        </p:txBody>
      </p:sp>
      <p:sp>
        <p:nvSpPr>
          <p:cNvPr id="43" name="Shape 41"/>
          <p:cNvSpPr/>
          <p:nvPr/>
        </p:nvSpPr>
        <p:spPr>
          <a:xfrm>
            <a:off x="640080" y="4572000"/>
            <a:ext cx="7863840" cy="0"/>
          </a:xfrm>
          <a:prstGeom prst="rect">
            <a:avLst/>
          </a:prstGeom>
          <a:solidFill>
            <a:srgbClr val="E31C5F"/>
          </a:solidFill>
          <a:ln/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&amp; ALLOCATION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Budget &amp; Scaling Logic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" y="1234440"/>
            <a:ext cx="7863840" cy="0"/>
          </a:xfrm>
          <a:prstGeom prst="line">
            <a:avLst/>
          </a:prstGeom>
          <a:noFill/>
          <a:ln w="19050">
            <a:solidFill>
              <a:srgbClr val="E8ECEF"/>
            </a:solidFill>
            <a:prstDash val="solid"/>
          </a:ln>
        </p:spPr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40080" y="1417320"/>
          <a:ext cx="7863840" cy="914400"/>
        </p:xfrm>
        <a:graphic>
          <a:graphicData uri="http://schemas.openxmlformats.org/drawingml/2006/table">
            <a:tbl>
              <a:tblPr/>
              <a:tblGrid>
                <a:gridCol w="1371600"/>
                <a:gridCol w="914400"/>
                <a:gridCol w="2926080"/>
                <a:gridCol w="1097280"/>
                <a:gridCol w="1554480"/>
              </a:tblGrid>
              <a:tr h="3200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Phase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Monthly Ad Spend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Budget Split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Target ROAS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Expected Revenue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33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Phase 1 · Months 1-2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€500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 CBO / 1 ad set / 3-5 creatives (ATC) €350 · Broad €100 · Engagement €50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0.5-1.0x (learning)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Not the measure. Pixel learning is.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Phase 2 · Months 3-4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€500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Advantage+ Shopping €250 · Retargeting €150 · Interest winners €100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1.5-2.5x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€750-€1,250/month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b="1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Phase 3 · Month 5+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E31C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€750-€1,000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Proportional scaling of winners. Kill losers.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2.5-3.5x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1A23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€2,500-€3,500/month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8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hape 3"/>
          <p:cNvSpPr/>
          <p:nvPr/>
        </p:nvSpPr>
        <p:spPr>
          <a:xfrm>
            <a:off x="640080" y="3291840"/>
            <a:ext cx="7863840" cy="640080"/>
          </a:xfrm>
          <a:prstGeom prst="rect">
            <a:avLst/>
          </a:prstGeom>
          <a:solidFill>
            <a:srgbClr val="1A9E8F"/>
          </a:solidFill>
          <a:ln/>
        </p:spPr>
      </p:sp>
      <p:sp>
        <p:nvSpPr>
          <p:cNvPr id="7" name="Text 4"/>
          <p:cNvSpPr/>
          <p:nvPr/>
        </p:nvSpPr>
        <p:spPr>
          <a:xfrm>
            <a:off x="822960" y="3291840"/>
            <a:ext cx="7498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100" kern="0" dirty="0">
                <a:solidFill>
                  <a:srgbClr val="FFFFFF"/>
                </a:solidFill>
              </a:rPr>
              <a:t>SCALING TRIGGERS (all required)  </a:t>
            </a:r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</a:rPr>
              <a:t>ROAS 2.0x+ for 3 consecutive weeks  ·  Cost-per-purchase within 20% WoW  ·  15+ purchase events  ·  Frequency &lt; 3.5</a:t>
            </a:r>
            <a:endParaRPr lang="en-US" sz="900" dirty="0"/>
          </a:p>
        </p:txBody>
      </p:sp>
      <p:sp>
        <p:nvSpPr>
          <p:cNvPr id="8" name="Shape 5"/>
          <p:cNvSpPr/>
          <p:nvPr/>
        </p:nvSpPr>
        <p:spPr>
          <a:xfrm>
            <a:off x="640080" y="4114800"/>
            <a:ext cx="7863840" cy="502920"/>
          </a:xfrm>
          <a:prstGeom prst="rect">
            <a:avLst/>
          </a:prstGeom>
          <a:solidFill>
            <a:srgbClr val="1A2332"/>
          </a:solidFill>
          <a:ln/>
        </p:spPr>
      </p:sp>
      <p:sp>
        <p:nvSpPr>
          <p:cNvPr id="9" name="Text 6"/>
          <p:cNvSpPr/>
          <p:nvPr/>
        </p:nvSpPr>
        <p:spPr>
          <a:xfrm>
            <a:off x="822960" y="4114800"/>
            <a:ext cx="7498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100" kern="0" dirty="0">
                <a:solidFill>
                  <a:srgbClr val="1A9E8F"/>
                </a:solidFill>
              </a:rPr>
              <a:t>WHY ADD TO CART FIRST  </a:t>
            </a:r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</a:rPr>
              <a:t>At €500/month, optimising for Purchase keeps ad sets stuck in learning phase — you need ~50 events/week/ad set. Add to Cart happens 3-5x more often, giving the algorithm signal to learn.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6576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OPERATING RULES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40080" y="6400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1A233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Campaign Management Rules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40080" y="1234440"/>
            <a:ext cx="7863840" cy="0"/>
          </a:xfrm>
          <a:prstGeom prst="line">
            <a:avLst/>
          </a:prstGeom>
          <a:noFill/>
          <a:ln w="19050">
            <a:solidFill>
              <a:srgbClr val="E8ECE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40080" y="1417320"/>
            <a:ext cx="3840480" cy="1188720"/>
          </a:xfrm>
          <a:prstGeom prst="rect">
            <a:avLst/>
          </a:prstGeom>
          <a:solidFill>
            <a:srgbClr val="E31C5F"/>
          </a:solidFill>
          <a:ln/>
        </p:spPr>
      </p:sp>
      <p:sp>
        <p:nvSpPr>
          <p:cNvPr id="6" name="Text 4"/>
          <p:cNvSpPr/>
          <p:nvPr/>
        </p:nvSpPr>
        <p:spPr>
          <a:xfrm>
            <a:off x="777240" y="1463040"/>
            <a:ext cx="3566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spc="1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CBO · 1 AD SET · 3-5 DIVERSE CREATIVES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777240" y="1737360"/>
            <a:ext cx="35661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€500/month (~€16.50/day), splitting budget across multiple ad sets starves each one of data — they stay stuck in Limited Learning. Consolidate into one ad set with 3-5 creatives. Let Meta decide which gets spend. If a creative shows €0 spend, replace it — Meta considers it too similar.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4663440" y="1417320"/>
            <a:ext cx="3840480" cy="1188720"/>
          </a:xfrm>
          <a:prstGeom prst="rect">
            <a:avLst/>
          </a:prstGeom>
          <a:solidFill>
            <a:srgbClr val="1A9E8F"/>
          </a:solidFill>
          <a:ln/>
        </p:spPr>
      </p:sp>
      <p:sp>
        <p:nvSpPr>
          <p:cNvPr id="9" name="Text 7"/>
          <p:cNvSpPr/>
          <p:nvPr/>
        </p:nvSpPr>
        <p:spPr>
          <a:xfrm>
            <a:off x="4800600" y="1463040"/>
            <a:ext cx="3566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spc="1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CREATIVE DIVERSITY = TARGETING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4800600" y="1737360"/>
            <a:ext cx="35661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Meta's Andromeda algorithm matches ads to users via creative signals, not demographics. If your ads all look the same, Meta compresses your reach. Every ad must be materially different: static, UGC, carousel, text-heavy, lifestyle.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40080" y="2788920"/>
            <a:ext cx="3840480" cy="1188720"/>
          </a:xfrm>
          <a:prstGeom prst="rect">
            <a:avLst/>
          </a:prstGeom>
          <a:solidFill>
            <a:srgbClr val="E8A020"/>
          </a:solidFill>
          <a:ln/>
        </p:spPr>
      </p:sp>
      <p:sp>
        <p:nvSpPr>
          <p:cNvPr id="12" name="Text 10"/>
          <p:cNvSpPr/>
          <p:nvPr/>
        </p:nvSpPr>
        <p:spPr>
          <a:xfrm>
            <a:off x="777240" y="2834640"/>
            <a:ext cx="3566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spc="100" kern="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DISABLE AI ENHANCEMENTS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777240" y="3108960"/>
            <a:ext cx="35661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900" dirty="0">
                <a:solidFill>
                  <a:srgbClr val="1A23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 turns on Advantage+ Creative without consent — replacing your brand images with AI-generated content. Check every campaign 2-3x per week. Ensure Advantage+ Creative is OFF. Takes 10 minutes, prevents brand damage.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4663440" y="2788920"/>
            <a:ext cx="3840480" cy="1188720"/>
          </a:xfrm>
          <a:prstGeom prst="rect">
            <a:avLst/>
          </a:prstGeom>
          <a:solidFill>
            <a:srgbClr val="1A2332"/>
          </a:solidFill>
          <a:ln/>
        </p:spPr>
      </p:sp>
      <p:sp>
        <p:nvSpPr>
          <p:cNvPr id="15" name="Text 13"/>
          <p:cNvSpPr/>
          <p:nvPr/>
        </p:nvSpPr>
        <p:spPr>
          <a:xfrm>
            <a:off x="4800600" y="2834640"/>
            <a:ext cx="35661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spc="100" kern="0" dirty="0">
                <a:solidFill>
                  <a:srgbClr val="1A9E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MER, NOT JUST PLATFORM ROAS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4800600" y="3108960"/>
            <a:ext cx="35661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Marketing Efficiency Ratio = total Shopify revenue / total ad spend. At €500/month, Meta's reported ROAS sample sizes are too small to be meaningful. MER gives you the business-level truth. Benchmark against Shopify revenue, not Ads Manager.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640080" y="4160520"/>
            <a:ext cx="7863840" cy="502920"/>
          </a:xfrm>
          <a:prstGeom prst="rect">
            <a:avLst/>
          </a:prstGeom>
          <a:solidFill>
            <a:srgbClr val="E31C5F"/>
          </a:solidFill>
          <a:ln/>
        </p:spPr>
      </p:sp>
      <p:sp>
        <p:nvSpPr>
          <p:cNvPr id="18" name="Text 16"/>
          <p:cNvSpPr/>
          <p:nvPr/>
        </p:nvSpPr>
        <p:spPr>
          <a:xfrm>
            <a:off x="777240" y="4160520"/>
            <a:ext cx="7589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spc="100" kern="0" dirty="0">
                <a:solidFill>
                  <a:srgbClr val="FFFFFF"/>
                </a:solidFill>
              </a:rPr>
              <a:t>THE OFFER MATTERS MORE THAN THE STRUCTURE  </a:t>
            </a:r>
            <a:pPr indent="0" marL="0">
              <a:buNone/>
            </a:pPr>
            <a:r>
              <a:rPr lang="en-US" sz="900" dirty="0">
                <a:solidFill>
                  <a:srgbClr val="FFFFFF"/>
                </a:solidFill>
              </a:rPr>
              <a:t>Test at least 2-3 offers: free shipping threshold (€69), 10% first-order discount via email, gift-with-purchase on orders over €100. The right offer moves the needle more than any account setup.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9E8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09728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Content</a:t>
            </a:r>
            <a:endParaRPr lang="en-US" sz="4800" dirty="0"/>
          </a:p>
          <a:p>
            <a:pPr indent="0" marL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&amp; Creative</a:t>
            </a:r>
            <a:endParaRPr lang="en-US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Replay Menswear — Meta Ads Strategy 2026</dc:title>
  <dc:subject>PptxGenJS Presentation</dc:subject>
  <dc:creator>Thomas Kelly</dc:creator>
  <cp:lastModifiedBy>Thomas Kelly</cp:lastModifiedBy>
  <cp:revision>1</cp:revision>
  <dcterms:created xsi:type="dcterms:W3CDTF">2026-03-30T12:19:16Z</dcterms:created>
  <dcterms:modified xsi:type="dcterms:W3CDTF">2026-03-30T12:19:16Z</dcterms:modified>
</cp:coreProperties>
</file>